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76" r:id="rId2"/>
    <p:sldId id="410" r:id="rId3"/>
    <p:sldId id="278" r:id="rId4"/>
    <p:sldId id="277" r:id="rId5"/>
    <p:sldId id="4747" r:id="rId6"/>
    <p:sldId id="4712" r:id="rId7"/>
    <p:sldId id="4713" r:id="rId8"/>
    <p:sldId id="4746" r:id="rId9"/>
    <p:sldId id="4744" r:id="rId10"/>
    <p:sldId id="4715" r:id="rId11"/>
    <p:sldId id="4716" r:id="rId12"/>
    <p:sldId id="4717" r:id="rId13"/>
    <p:sldId id="4714" r:id="rId14"/>
    <p:sldId id="4742" r:id="rId15"/>
    <p:sldId id="4741" r:id="rId16"/>
    <p:sldId id="4718" r:id="rId17"/>
    <p:sldId id="4719" r:id="rId18"/>
    <p:sldId id="4720" r:id="rId19"/>
    <p:sldId id="4721" r:id="rId20"/>
    <p:sldId id="4722" r:id="rId21"/>
    <p:sldId id="4723" r:id="rId22"/>
    <p:sldId id="4724" r:id="rId23"/>
    <p:sldId id="4737" r:id="rId24"/>
    <p:sldId id="4738" r:id="rId25"/>
    <p:sldId id="4739" r:id="rId26"/>
    <p:sldId id="4740" r:id="rId27"/>
    <p:sldId id="4725" r:id="rId28"/>
    <p:sldId id="4726" r:id="rId29"/>
    <p:sldId id="4727" r:id="rId30"/>
    <p:sldId id="4728" r:id="rId31"/>
    <p:sldId id="4729" r:id="rId32"/>
    <p:sldId id="4730" r:id="rId33"/>
    <p:sldId id="4773" r:id="rId34"/>
    <p:sldId id="4755" r:id="rId35"/>
    <p:sldId id="4774" r:id="rId36"/>
    <p:sldId id="4778" r:id="rId37"/>
    <p:sldId id="4753" r:id="rId38"/>
    <p:sldId id="4779" r:id="rId39"/>
    <p:sldId id="4757" r:id="rId40"/>
    <p:sldId id="282" r:id="rId41"/>
    <p:sldId id="280" r:id="rId42"/>
    <p:sldId id="4711" r:id="rId4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63" autoAdjust="0"/>
    <p:restoredTop sz="95250" autoAdjust="0"/>
  </p:normalViewPr>
  <p:slideViewPr>
    <p:cSldViewPr>
      <p:cViewPr varScale="1">
        <p:scale>
          <a:sx n="78" d="100"/>
          <a:sy n="78" d="100"/>
        </p:scale>
        <p:origin x="998" y="5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12/11/2023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241294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a:t>
            </a:fld>
            <a:endParaRPr lang="en-US"/>
          </a:p>
        </p:txBody>
      </p:sp>
    </p:spTree>
    <p:extLst>
      <p:ext uri="{BB962C8B-B14F-4D97-AF65-F5344CB8AC3E}">
        <p14:creationId xmlns:p14="http://schemas.microsoft.com/office/powerpoint/2010/main" val="1218595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https://account.hanatrial.ondemand.com/trial/#/home/trial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116564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BentonSansRegular"/>
              </a:rPr>
              <a:t>Directories allow you to group related subaccounts and create a hierarchy. With the recent update, you can have </a:t>
            </a:r>
            <a:r>
              <a:rPr lang="en-US" b="0" i="0" dirty="0" err="1">
                <a:solidFill>
                  <a:srgbClr val="444444"/>
                </a:solidFill>
                <a:effectLst/>
                <a:latin typeface="BentonSansRegular"/>
              </a:rPr>
              <a:t>upto</a:t>
            </a:r>
            <a:r>
              <a:rPr lang="en-US" b="0" i="0" dirty="0">
                <a:solidFill>
                  <a:srgbClr val="444444"/>
                </a:solidFill>
                <a:effectLst/>
                <a:latin typeface="BentonSansRegular"/>
              </a:rPr>
              <a:t> 5 levels of nested directories. Directories are entities which have been introduced with Feature Set B. So why would one need to use them:</a:t>
            </a:r>
          </a:p>
          <a:p>
            <a:pPr algn="l">
              <a:buFont typeface="Arial" panose="020B0604020202020204" pitchFamily="34" charset="0"/>
              <a:buChar char="•"/>
            </a:pPr>
            <a:r>
              <a:rPr lang="en-US" b="0" i="0" dirty="0">
                <a:solidFill>
                  <a:srgbClr val="3C3C3C"/>
                </a:solidFill>
                <a:effectLst/>
                <a:latin typeface="BentonSansRegular"/>
              </a:rPr>
              <a:t>Enables you to group subaccounts based on different department, Lines-of-Business, Geography, Subsidiaries etc. For example, there could be a department that has funding and want to have more control on the application or interface deployed on SAP BTP subaccount, this structure would help in providing the relevant access to the department staff</a:t>
            </a:r>
          </a:p>
          <a:p>
            <a:pPr algn="l">
              <a:buFont typeface="Arial" panose="020B0604020202020204" pitchFamily="34" charset="0"/>
              <a:buChar char="•"/>
            </a:pPr>
            <a:r>
              <a:rPr lang="en-US" b="0" i="0" dirty="0">
                <a:solidFill>
                  <a:srgbClr val="3C3C3C"/>
                </a:solidFill>
                <a:effectLst/>
                <a:latin typeface="BentonSansRegular"/>
              </a:rPr>
              <a:t>Filter based on custom properties/tags. You can create custom properties against each of the directory to search for all the relevant entities. The subaccounts under a directory inherit these custom properties and tags.</a:t>
            </a:r>
          </a:p>
          <a:p>
            <a:pPr algn="l">
              <a:buFont typeface="Arial" panose="020B0604020202020204" pitchFamily="34" charset="0"/>
              <a:buChar char="•"/>
            </a:pPr>
            <a:r>
              <a:rPr lang="en-US" b="0" i="0" dirty="0">
                <a:solidFill>
                  <a:srgbClr val="3C3C3C"/>
                </a:solidFill>
                <a:effectLst/>
                <a:latin typeface="BentonSansRegular"/>
              </a:rPr>
              <a:t>Monitor usage &amp; cost at directory level. For example, each department will have full visibility of the usage and cost associated with their apps. This can help in 3</a:t>
            </a:r>
            <a:r>
              <a:rPr lang="en-US" b="0" i="0" baseline="30000" dirty="0">
                <a:solidFill>
                  <a:srgbClr val="3C3C3C"/>
                </a:solidFill>
                <a:effectLst/>
                <a:latin typeface="BentonSansRegular"/>
              </a:rPr>
              <a:t>rd</a:t>
            </a:r>
            <a:r>
              <a:rPr lang="en-US" b="0" i="0" dirty="0">
                <a:solidFill>
                  <a:srgbClr val="3C3C3C"/>
                </a:solidFill>
                <a:effectLst/>
                <a:latin typeface="BentonSansRegular"/>
              </a:rPr>
              <a:t> party billing as well as cost chargebacks.</a:t>
            </a:r>
          </a:p>
          <a:p>
            <a:pPr algn="l">
              <a:buFont typeface="Arial" panose="020B0604020202020204" pitchFamily="34" charset="0"/>
              <a:buChar char="•"/>
            </a:pPr>
            <a:r>
              <a:rPr lang="en-US" b="0" i="0" dirty="0">
                <a:solidFill>
                  <a:srgbClr val="3C3C3C"/>
                </a:solidFill>
                <a:effectLst/>
                <a:latin typeface="BentonSansRegular"/>
              </a:rPr>
              <a:t>Allocate Service entitlement and quotas. You can allocate quota for services to the directory from the global account quota for distribution to the directory’s subaccounts.</a:t>
            </a:r>
          </a:p>
          <a:p>
            <a:pPr algn="l"/>
            <a:r>
              <a:rPr lang="en-US" b="0" i="0" dirty="0">
                <a:solidFill>
                  <a:srgbClr val="444444"/>
                </a:solidFill>
                <a:effectLst/>
                <a:latin typeface="BentonSansRegular"/>
              </a:rPr>
              <a:t>Similar to the Global account, you can also add users at directory level to manage directory entitlements (Directory Admin, Directory Viewer)</a:t>
            </a:r>
          </a:p>
          <a:p>
            <a:r>
              <a:rPr lang="en-US" b="0" i="0" dirty="0">
                <a:solidFill>
                  <a:srgbClr val="444444"/>
                </a:solidFill>
                <a:effectLst/>
                <a:latin typeface="BentonSansRegular"/>
              </a:rPr>
              <a:t>Subaccounts are the lowest entities in the hierarchy. Its at the subaccount level, where you will be deploying your apps, databases and interfaces. Subaccounts are regions specific – meaning you can decide in which country you want to setup your subaccount environment. All the service entitlement &amp; quotas which have been purchased and allocated via the Global Account/Directories will be consumed within these subaccounts. You also have an option to add additional custom properties/tag at the subaccount level to make it easy to search and report on them. As a subaccount administrator, you will be able to add your developers/admins to the subaccount to support with the required tasks.</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3768771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42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35188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12/11/2023</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12/11/2023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2" r:id="rId10"/>
    <p:sldLayoutId id="2147483673"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ccount.hanatrial.ondemand.com/trial/#/home/tri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loudfoundry/cli/wiki/V6-CLI-Installation-Guide"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 Id="rId4" Type="http://schemas.openxmlformats.org/officeDocument/2006/relationships/hyperlink" Target="https://code.visualstudio.com/download"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soyuztechnologies/SAP_BTP_Training_8Hr_Per_Day/blob/master/Day%201/helloworld.zip"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npmjs.co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soyuztechnologies/SAP_BTP_Training_8Hr_Per_Day/tree/master/Day%201/nodemicroservice" TargetMode="External"/><Relationship Id="rId2" Type="http://schemas.openxmlformats.org/officeDocument/2006/relationships/hyperlink" Target="https://github.com/soyuztechnologies/SAP_BTP_Training_8Hr_Per_Day/tree/master/Day%201/basicsnodejs" TargetMode="Externa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hyperlink" Target="http://www.dribbble.com/"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tiff"/><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47.tiff"/><Relationship Id="rId5" Type="http://schemas.openxmlformats.org/officeDocument/2006/relationships/image" Target="../media/image46.tiff"/><Relationship Id="rId4" Type="http://schemas.openxmlformats.org/officeDocument/2006/relationships/image" Target="../media/image45.tiff"/><Relationship Id="rId9"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discovery-center.cloud.sap/serviceCatalog?"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Extension Suite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1</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Why Cloud Foundry?</a:t>
            </a:r>
          </a:p>
        </p:txBody>
      </p:sp>
      <p:sp>
        <p:nvSpPr>
          <p:cNvPr id="27" name="TextBox 26">
            <a:extLst>
              <a:ext uri="{FF2B5EF4-FFF2-40B4-BE49-F238E27FC236}">
                <a16:creationId xmlns:a16="http://schemas.microsoft.com/office/drawing/2014/main" id="{112568FB-C280-9E1B-718D-E01C9D245C3E}"/>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Support full development lifecycle</a:t>
            </a:r>
          </a:p>
        </p:txBody>
      </p:sp>
      <p:pic>
        <p:nvPicPr>
          <p:cNvPr id="28" name="Picture 4" descr="StrongLoop - Deploying LoopBack mBaaS on Cloud Foundry">
            <a:extLst>
              <a:ext uri="{FF2B5EF4-FFF2-40B4-BE49-F238E27FC236}">
                <a16:creationId xmlns:a16="http://schemas.microsoft.com/office/drawing/2014/main" id="{2FEF9C3F-6CDE-8860-B353-4BD5806F24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B90C5BD-14D5-4C66-9B23-8F99C578A445}"/>
              </a:ext>
            </a:extLst>
          </p:cNvPr>
          <p:cNvSpPr txBox="1"/>
          <p:nvPr/>
        </p:nvSpPr>
        <p:spPr>
          <a:xfrm>
            <a:off x="655321" y="4302513"/>
            <a:ext cx="3327743" cy="1703095"/>
          </a:xfrm>
          <a:prstGeom prst="rect">
            <a:avLst/>
          </a:prstGeom>
          <a:noFill/>
        </p:spPr>
        <p:txBody>
          <a:bodyPr wrap="square" rtlCol="0">
            <a:spAutoFit/>
          </a:bodyPr>
          <a:lstStyle/>
          <a:p>
            <a:pPr defTabSz="914400">
              <a:lnSpc>
                <a:spcPct val="150000"/>
              </a:lnSpc>
            </a:pPr>
            <a:r>
              <a:rPr lang="en-US" sz="1800" dirty="0">
                <a:solidFill>
                  <a:schemeClr val="bg1"/>
                </a:solidFill>
                <a:latin typeface="Arial"/>
              </a:rPr>
              <a:t>Continuous Delivery (CD) = Code </a:t>
            </a:r>
            <a:r>
              <a:rPr lang="en-US" sz="1800" dirty="0">
                <a:solidFill>
                  <a:schemeClr val="bg1"/>
                </a:solidFill>
                <a:latin typeface="Arial"/>
                <a:sym typeface="Wingdings" panose="05000000000000000000" pitchFamily="2" charset="2"/>
              </a:rPr>
              <a:t> Push  Test  Build</a:t>
            </a:r>
          </a:p>
          <a:p>
            <a:pPr defTabSz="914400">
              <a:lnSpc>
                <a:spcPct val="150000"/>
              </a:lnSpc>
            </a:pPr>
            <a:r>
              <a:rPr lang="en-US" sz="1800" dirty="0">
                <a:solidFill>
                  <a:schemeClr val="bg1"/>
                </a:solidFill>
                <a:latin typeface="Arial"/>
                <a:sym typeface="Wingdings" panose="05000000000000000000" pitchFamily="2" charset="2"/>
              </a:rPr>
              <a:t>Continuous Integration (CI) = Dev  Quality  Production</a:t>
            </a:r>
            <a:r>
              <a:rPr lang="en-US" sz="1800" dirty="0">
                <a:solidFill>
                  <a:schemeClr val="bg1"/>
                </a:solidFill>
                <a:latin typeface="Arial"/>
              </a:rPr>
              <a:t> </a:t>
            </a:r>
          </a:p>
        </p:txBody>
      </p:sp>
      <p:grpSp>
        <p:nvGrpSpPr>
          <p:cNvPr id="30" name="Group 29">
            <a:extLst>
              <a:ext uri="{FF2B5EF4-FFF2-40B4-BE49-F238E27FC236}">
                <a16:creationId xmlns:a16="http://schemas.microsoft.com/office/drawing/2014/main" id="{7700C03C-CFC6-80F0-2FF6-4D3875D767CC}"/>
              </a:ext>
            </a:extLst>
          </p:cNvPr>
          <p:cNvGrpSpPr>
            <a:grpSpLocks noChangeAspect="1"/>
          </p:cNvGrpSpPr>
          <p:nvPr/>
        </p:nvGrpSpPr>
        <p:grpSpPr>
          <a:xfrm>
            <a:off x="5817279" y="1794128"/>
            <a:ext cx="4359077" cy="4556027"/>
            <a:chOff x="2740025" y="1176338"/>
            <a:chExt cx="3443288" cy="3598862"/>
          </a:xfrm>
        </p:grpSpPr>
        <p:sp>
          <p:nvSpPr>
            <p:cNvPr id="31" name="Freeform 8">
              <a:extLst>
                <a:ext uri="{FF2B5EF4-FFF2-40B4-BE49-F238E27FC236}">
                  <a16:creationId xmlns:a16="http://schemas.microsoft.com/office/drawing/2014/main" id="{A7D7ADD4-3F4E-19A9-069D-69A0D7DAF3E7}"/>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2" name="Freeform 9">
              <a:extLst>
                <a:ext uri="{FF2B5EF4-FFF2-40B4-BE49-F238E27FC236}">
                  <a16:creationId xmlns:a16="http://schemas.microsoft.com/office/drawing/2014/main" id="{7E227D7F-8534-AA8C-8367-AA9CA650250E}"/>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3" name="Freeform 10">
              <a:extLst>
                <a:ext uri="{FF2B5EF4-FFF2-40B4-BE49-F238E27FC236}">
                  <a16:creationId xmlns:a16="http://schemas.microsoft.com/office/drawing/2014/main" id="{626E30E1-4672-8A82-E37D-CA2243E12C2D}"/>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4" name="Freeform 5">
              <a:extLst>
                <a:ext uri="{FF2B5EF4-FFF2-40B4-BE49-F238E27FC236}">
                  <a16:creationId xmlns:a16="http://schemas.microsoft.com/office/drawing/2014/main" id="{CEA3D6A4-3D4D-E282-B68E-306F22986645}"/>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5" name="Freeform 6">
              <a:extLst>
                <a:ext uri="{FF2B5EF4-FFF2-40B4-BE49-F238E27FC236}">
                  <a16:creationId xmlns:a16="http://schemas.microsoft.com/office/drawing/2014/main" id="{C7E29E8A-FB37-9051-BFF6-1A202FED9F11}"/>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6" name="Freeform 7">
              <a:extLst>
                <a:ext uri="{FF2B5EF4-FFF2-40B4-BE49-F238E27FC236}">
                  <a16:creationId xmlns:a16="http://schemas.microsoft.com/office/drawing/2014/main" id="{39677DA9-A33D-C50F-C8E4-94662CFC0A18}"/>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grpSp>
      <p:sp>
        <p:nvSpPr>
          <p:cNvPr id="37" name="TextBox 36">
            <a:extLst>
              <a:ext uri="{FF2B5EF4-FFF2-40B4-BE49-F238E27FC236}">
                <a16:creationId xmlns:a16="http://schemas.microsoft.com/office/drawing/2014/main" id="{EAF9BE01-7301-CA10-0466-356B78CBA18F}"/>
              </a:ext>
            </a:extLst>
          </p:cNvPr>
          <p:cNvSpPr txBox="1"/>
          <p:nvPr/>
        </p:nvSpPr>
        <p:spPr>
          <a:xfrm>
            <a:off x="7162704" y="2507908"/>
            <a:ext cx="1681016" cy="377391"/>
          </a:xfrm>
          <a:prstGeom prst="rect">
            <a:avLst/>
          </a:prstGeom>
          <a:noFill/>
        </p:spPr>
        <p:txBody>
          <a:bodyPr wrap="square" rtlCol="0">
            <a:spAutoFit/>
          </a:bodyPr>
          <a:lstStyle/>
          <a:p>
            <a:pPr defTabSz="914400"/>
            <a:r>
              <a:rPr lang="en-US" sz="1800" b="1" dirty="0">
                <a:solidFill>
                  <a:schemeClr val="bg1"/>
                </a:solidFill>
                <a:latin typeface="Arial"/>
              </a:rPr>
              <a:t>Development</a:t>
            </a:r>
          </a:p>
        </p:txBody>
      </p:sp>
      <p:sp>
        <p:nvSpPr>
          <p:cNvPr id="38" name="TextBox 37">
            <a:extLst>
              <a:ext uri="{FF2B5EF4-FFF2-40B4-BE49-F238E27FC236}">
                <a16:creationId xmlns:a16="http://schemas.microsoft.com/office/drawing/2014/main" id="{24A6397D-2E30-4D4C-7FF0-7B2EF3C7C033}"/>
              </a:ext>
            </a:extLst>
          </p:cNvPr>
          <p:cNvSpPr txBox="1"/>
          <p:nvPr/>
        </p:nvSpPr>
        <p:spPr>
          <a:xfrm>
            <a:off x="5792815" y="4658798"/>
            <a:ext cx="1531046" cy="377391"/>
          </a:xfrm>
          <a:prstGeom prst="rect">
            <a:avLst/>
          </a:prstGeom>
          <a:noFill/>
        </p:spPr>
        <p:txBody>
          <a:bodyPr wrap="square" rtlCol="0">
            <a:spAutoFit/>
          </a:bodyPr>
          <a:lstStyle/>
          <a:p>
            <a:pPr defTabSz="914400"/>
            <a:r>
              <a:rPr lang="en-US" sz="1800" b="1" dirty="0">
                <a:solidFill>
                  <a:schemeClr val="bg1"/>
                </a:solidFill>
                <a:latin typeface="Arial"/>
              </a:rPr>
              <a:t>Deployment</a:t>
            </a:r>
          </a:p>
        </p:txBody>
      </p:sp>
      <p:sp>
        <p:nvSpPr>
          <p:cNvPr id="39" name="TextBox 38">
            <a:extLst>
              <a:ext uri="{FF2B5EF4-FFF2-40B4-BE49-F238E27FC236}">
                <a16:creationId xmlns:a16="http://schemas.microsoft.com/office/drawing/2014/main" id="{B561E5BC-CC91-01D6-8777-09438E73A637}"/>
              </a:ext>
            </a:extLst>
          </p:cNvPr>
          <p:cNvSpPr txBox="1"/>
          <p:nvPr/>
        </p:nvSpPr>
        <p:spPr>
          <a:xfrm>
            <a:off x="8657010" y="4658798"/>
            <a:ext cx="1681016" cy="377391"/>
          </a:xfrm>
          <a:prstGeom prst="rect">
            <a:avLst/>
          </a:prstGeom>
          <a:noFill/>
        </p:spPr>
        <p:txBody>
          <a:bodyPr wrap="square" rtlCol="0">
            <a:spAutoFit/>
          </a:bodyPr>
          <a:lstStyle/>
          <a:p>
            <a:pPr algn="ctr" defTabSz="914400"/>
            <a:r>
              <a:rPr lang="en-US" sz="1800" b="1" dirty="0">
                <a:solidFill>
                  <a:schemeClr val="bg1"/>
                </a:solidFill>
                <a:latin typeface="Arial"/>
              </a:rPr>
              <a:t>Testing</a:t>
            </a:r>
          </a:p>
        </p:txBody>
      </p:sp>
      <p:sp>
        <p:nvSpPr>
          <p:cNvPr id="40" name="TextBox 39">
            <a:extLst>
              <a:ext uri="{FF2B5EF4-FFF2-40B4-BE49-F238E27FC236}">
                <a16:creationId xmlns:a16="http://schemas.microsoft.com/office/drawing/2014/main" id="{CD93C872-DA7C-0E5B-37AB-17F4795DBD1C}"/>
              </a:ext>
            </a:extLst>
          </p:cNvPr>
          <p:cNvSpPr txBox="1"/>
          <p:nvPr/>
        </p:nvSpPr>
        <p:spPr>
          <a:xfrm>
            <a:off x="4298590" y="4524328"/>
            <a:ext cx="1339272" cy="646331"/>
          </a:xfrm>
          <a:prstGeom prst="rect">
            <a:avLst/>
          </a:prstGeom>
          <a:noFill/>
        </p:spPr>
        <p:txBody>
          <a:bodyPr wrap="square" rtlCol="0">
            <a:spAutoFit/>
          </a:bodyPr>
          <a:lstStyle/>
          <a:p>
            <a:pPr algn="r" defTabSz="914400"/>
            <a:r>
              <a:rPr lang="en-US" sz="1800" dirty="0">
                <a:solidFill>
                  <a:schemeClr val="bg1"/>
                </a:solidFill>
                <a:latin typeface="Arial"/>
              </a:rPr>
              <a:t>Up and Down</a:t>
            </a:r>
          </a:p>
        </p:txBody>
      </p:sp>
      <p:sp>
        <p:nvSpPr>
          <p:cNvPr id="41" name="TextBox 40">
            <a:extLst>
              <a:ext uri="{FF2B5EF4-FFF2-40B4-BE49-F238E27FC236}">
                <a16:creationId xmlns:a16="http://schemas.microsoft.com/office/drawing/2014/main" id="{7AC725F0-F162-101E-AE50-622A9797FBF2}"/>
              </a:ext>
            </a:extLst>
          </p:cNvPr>
          <p:cNvSpPr txBox="1"/>
          <p:nvPr/>
        </p:nvSpPr>
        <p:spPr>
          <a:xfrm>
            <a:off x="6933494" y="1124498"/>
            <a:ext cx="2161446" cy="646331"/>
          </a:xfrm>
          <a:prstGeom prst="rect">
            <a:avLst/>
          </a:prstGeom>
          <a:noFill/>
        </p:spPr>
        <p:txBody>
          <a:bodyPr wrap="square" rtlCol="0">
            <a:spAutoFit/>
          </a:bodyPr>
          <a:lstStyle/>
          <a:p>
            <a:pPr algn="ctr" defTabSz="914400"/>
            <a:r>
              <a:rPr lang="en-US" sz="1800" dirty="0">
                <a:solidFill>
                  <a:schemeClr val="bg1"/>
                </a:solidFill>
                <a:latin typeface="Arial"/>
              </a:rPr>
              <a:t>Build Application &amp; Services</a:t>
            </a:r>
          </a:p>
        </p:txBody>
      </p:sp>
      <p:sp>
        <p:nvSpPr>
          <p:cNvPr id="42" name="TextBox 41">
            <a:extLst>
              <a:ext uri="{FF2B5EF4-FFF2-40B4-BE49-F238E27FC236}">
                <a16:creationId xmlns:a16="http://schemas.microsoft.com/office/drawing/2014/main" id="{F1392097-4A6B-8E09-F13C-B985D82350CC}"/>
              </a:ext>
            </a:extLst>
          </p:cNvPr>
          <p:cNvSpPr txBox="1"/>
          <p:nvPr/>
        </p:nvSpPr>
        <p:spPr>
          <a:xfrm>
            <a:off x="10265057" y="4524328"/>
            <a:ext cx="1681016" cy="646331"/>
          </a:xfrm>
          <a:prstGeom prst="rect">
            <a:avLst/>
          </a:prstGeom>
          <a:noFill/>
        </p:spPr>
        <p:txBody>
          <a:bodyPr wrap="square" rtlCol="0">
            <a:spAutoFit/>
          </a:bodyPr>
          <a:lstStyle/>
          <a:p>
            <a:pPr defTabSz="914400"/>
            <a:r>
              <a:rPr lang="en-US" sz="1800" dirty="0">
                <a:solidFill>
                  <a:schemeClr val="bg1"/>
                </a:solidFill>
                <a:latin typeface="Arial"/>
              </a:rPr>
              <a:t>Monitor and Upgrade</a:t>
            </a:r>
          </a:p>
        </p:txBody>
      </p:sp>
      <p:pic>
        <p:nvPicPr>
          <p:cNvPr id="43" name="Graphic 42" descr="Repeat with solid fill">
            <a:extLst>
              <a:ext uri="{FF2B5EF4-FFF2-40B4-BE49-F238E27FC236}">
                <a16:creationId xmlns:a16="http://schemas.microsoft.com/office/drawing/2014/main" id="{115CB9B8-67E3-9617-3640-7F1EB9364D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9617" y="3818415"/>
            <a:ext cx="914400" cy="914400"/>
          </a:xfrm>
          <a:prstGeom prst="rect">
            <a:avLst/>
          </a:prstGeom>
        </p:spPr>
      </p:pic>
      <p:pic>
        <p:nvPicPr>
          <p:cNvPr id="44" name="Graphic 43" descr="Sort with solid fill">
            <a:extLst>
              <a:ext uri="{FF2B5EF4-FFF2-40B4-BE49-F238E27FC236}">
                <a16:creationId xmlns:a16="http://schemas.microsoft.com/office/drawing/2014/main" id="{FB16F13C-233F-4341-F954-857B9BA31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6610" y="3459660"/>
            <a:ext cx="567771" cy="567771"/>
          </a:xfrm>
          <a:prstGeom prst="rect">
            <a:avLst/>
          </a:prstGeom>
        </p:spPr>
      </p:pic>
      <p:pic>
        <p:nvPicPr>
          <p:cNvPr id="45" name="Graphic 44" descr="Checklist with solid fill">
            <a:extLst>
              <a:ext uri="{FF2B5EF4-FFF2-40B4-BE49-F238E27FC236}">
                <a16:creationId xmlns:a16="http://schemas.microsoft.com/office/drawing/2014/main" id="{9FEB9F00-51C1-22BA-1BA9-8B6154C44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4319" y="5180982"/>
            <a:ext cx="567771" cy="567771"/>
          </a:xfrm>
          <a:prstGeom prst="rect">
            <a:avLst/>
          </a:prstGeom>
        </p:spPr>
      </p:pic>
      <p:pic>
        <p:nvPicPr>
          <p:cNvPr id="46" name="Graphic 45" descr="Hockey Stick Curve Graph with solid fill">
            <a:extLst>
              <a:ext uri="{FF2B5EF4-FFF2-40B4-BE49-F238E27FC236}">
                <a16:creationId xmlns:a16="http://schemas.microsoft.com/office/drawing/2014/main" id="{698BA0EB-C2A5-2974-6631-FC8217B528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70335" y="3413163"/>
            <a:ext cx="567771" cy="567771"/>
          </a:xfrm>
          <a:prstGeom prst="rect">
            <a:avLst/>
          </a:prstGeom>
        </p:spPr>
      </p:pic>
      <p:grpSp>
        <p:nvGrpSpPr>
          <p:cNvPr id="47" name="Group 46">
            <a:extLst>
              <a:ext uri="{FF2B5EF4-FFF2-40B4-BE49-F238E27FC236}">
                <a16:creationId xmlns:a16="http://schemas.microsoft.com/office/drawing/2014/main" id="{060A77AA-2EAD-9983-1A95-D2A197AA6977}"/>
              </a:ext>
            </a:extLst>
          </p:cNvPr>
          <p:cNvGrpSpPr/>
          <p:nvPr/>
        </p:nvGrpSpPr>
        <p:grpSpPr>
          <a:xfrm>
            <a:off x="655321" y="1002983"/>
            <a:ext cx="6062942" cy="489815"/>
            <a:chOff x="208378" y="1210958"/>
            <a:chExt cx="8097070" cy="654148"/>
          </a:xfrm>
        </p:grpSpPr>
        <p:sp>
          <p:nvSpPr>
            <p:cNvPr id="48" name="Oval 47">
              <a:extLst>
                <a:ext uri="{FF2B5EF4-FFF2-40B4-BE49-F238E27FC236}">
                  <a16:creationId xmlns:a16="http://schemas.microsoft.com/office/drawing/2014/main" id="{1986945A-8D23-3938-996E-0427DB6DF85B}"/>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C9400873-A09F-1A04-8BB0-7A411EA659B4}"/>
                </a:ext>
              </a:extLst>
            </p:cNvPr>
            <p:cNvSpPr/>
            <p:nvPr/>
          </p:nvSpPr>
          <p:spPr>
            <a:xfrm>
              <a:off x="489878" y="1819386"/>
              <a:ext cx="7815570"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Oval 49">
              <a:extLst>
                <a:ext uri="{FF2B5EF4-FFF2-40B4-BE49-F238E27FC236}">
                  <a16:creationId xmlns:a16="http://schemas.microsoft.com/office/drawing/2014/main" id="{8BE98E95-6E87-2F7C-A955-D9C56EDEADBA}"/>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accent4"/>
                  </a:solidFill>
                  <a:effectLst/>
                  <a:uLnTx/>
                  <a:uFillTx/>
                  <a:latin typeface="Arial"/>
                  <a:ea typeface="+mn-ea"/>
                  <a:cs typeface="+mn-cs"/>
                </a:rPr>
                <a:t>1</a:t>
              </a:r>
            </a:p>
          </p:txBody>
        </p:sp>
      </p:grpSp>
    </p:spTree>
    <p:extLst>
      <p:ext uri="{BB962C8B-B14F-4D97-AF65-F5344CB8AC3E}">
        <p14:creationId xmlns:p14="http://schemas.microsoft.com/office/powerpoint/2010/main" val="172399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Self healing</a:t>
            </a:r>
          </a:p>
        </p:txBody>
      </p:sp>
      <p:grpSp>
        <p:nvGrpSpPr>
          <p:cNvPr id="3" name="Group 2">
            <a:extLst>
              <a:ext uri="{FF2B5EF4-FFF2-40B4-BE49-F238E27FC236}">
                <a16:creationId xmlns:a16="http://schemas.microsoft.com/office/drawing/2014/main" id="{E73A417D-C013-FA47-8718-506420193FB8}"/>
              </a:ext>
            </a:extLst>
          </p:cNvPr>
          <p:cNvGrpSpPr/>
          <p:nvPr/>
        </p:nvGrpSpPr>
        <p:grpSpPr>
          <a:xfrm>
            <a:off x="6096000" y="1613099"/>
            <a:ext cx="5279755" cy="4476500"/>
            <a:chOff x="6237459" y="1535378"/>
            <a:chExt cx="2651760" cy="3293762"/>
          </a:xfrm>
        </p:grpSpPr>
        <p:sp>
          <p:nvSpPr>
            <p:cNvPr id="4" name="Snip Same Side Corner Rectangle 96">
              <a:extLst>
                <a:ext uri="{FF2B5EF4-FFF2-40B4-BE49-F238E27FC236}">
                  <a16:creationId xmlns:a16="http://schemas.microsoft.com/office/drawing/2014/main" id="{CA3573BC-9B21-76BA-C5FE-DF1EE0430569}"/>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5" name="Snip Same Side Corner Rectangle 97">
              <a:extLst>
                <a:ext uri="{FF2B5EF4-FFF2-40B4-BE49-F238E27FC236}">
                  <a16:creationId xmlns:a16="http://schemas.microsoft.com/office/drawing/2014/main" id="{A003BE9D-F6BE-6F22-B5A6-7EB30DFC22E6}"/>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6" name="Rectangle 5">
              <a:extLst>
                <a:ext uri="{FF2B5EF4-FFF2-40B4-BE49-F238E27FC236}">
                  <a16:creationId xmlns:a16="http://schemas.microsoft.com/office/drawing/2014/main" id="{497ADDDE-0DEA-147D-1D1A-9C8F2215781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7" name="Rectangle 6">
            <a:extLst>
              <a:ext uri="{FF2B5EF4-FFF2-40B4-BE49-F238E27FC236}">
                <a16:creationId xmlns:a16="http://schemas.microsoft.com/office/drawing/2014/main" id="{DA6FCA30-1F2F-46CB-7BF6-53CAF8789C27}"/>
              </a:ext>
            </a:extLst>
          </p:cNvPr>
          <p:cNvSpPr/>
          <p:nvPr/>
        </p:nvSpPr>
        <p:spPr>
          <a:xfrm>
            <a:off x="6493789" y="2713877"/>
            <a:ext cx="4525505" cy="2160371"/>
          </a:xfrm>
          <a:prstGeom prst="rect">
            <a:avLst/>
          </a:prstGeom>
          <a:solidFill>
            <a:srgbClr val="2AC6D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pic>
        <p:nvPicPr>
          <p:cNvPr id="8" name="Picture 4" descr="StrongLoop - Deploying LoopBack mBaaS on Cloud Foundry">
            <a:extLst>
              <a:ext uri="{FF2B5EF4-FFF2-40B4-BE49-F238E27FC236}">
                <a16:creationId xmlns:a16="http://schemas.microsoft.com/office/drawing/2014/main" id="{4F061932-12E2-14CB-1200-175CC7ACB4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CE5E1C-E1F0-4E15-E783-21943F48867A}"/>
              </a:ext>
            </a:extLst>
          </p:cNvPr>
          <p:cNvSpPr txBox="1"/>
          <p:nvPr/>
        </p:nvSpPr>
        <p:spPr>
          <a:xfrm>
            <a:off x="6965196" y="1834109"/>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Cell</a:t>
            </a:r>
          </a:p>
        </p:txBody>
      </p:sp>
      <p:sp>
        <p:nvSpPr>
          <p:cNvPr id="10" name="TextBox 9">
            <a:extLst>
              <a:ext uri="{FF2B5EF4-FFF2-40B4-BE49-F238E27FC236}">
                <a16:creationId xmlns:a16="http://schemas.microsoft.com/office/drawing/2014/main" id="{E0CE6845-8700-CFAE-B305-CA38FC15B093}"/>
              </a:ext>
            </a:extLst>
          </p:cNvPr>
          <p:cNvSpPr txBox="1"/>
          <p:nvPr/>
        </p:nvSpPr>
        <p:spPr>
          <a:xfrm>
            <a:off x="6965196" y="2713878"/>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Garden = execution</a:t>
            </a:r>
          </a:p>
        </p:txBody>
      </p:sp>
      <p:grpSp>
        <p:nvGrpSpPr>
          <p:cNvPr id="11" name="Group 10">
            <a:extLst>
              <a:ext uri="{FF2B5EF4-FFF2-40B4-BE49-F238E27FC236}">
                <a16:creationId xmlns:a16="http://schemas.microsoft.com/office/drawing/2014/main" id="{539B3942-A89D-16F4-2F02-328DF2593E37}"/>
              </a:ext>
            </a:extLst>
          </p:cNvPr>
          <p:cNvGrpSpPr/>
          <p:nvPr/>
        </p:nvGrpSpPr>
        <p:grpSpPr>
          <a:xfrm>
            <a:off x="6628108" y="3284504"/>
            <a:ext cx="4215539" cy="1395369"/>
            <a:chOff x="6991787" y="4217461"/>
            <a:chExt cx="2309301" cy="764393"/>
          </a:xfrm>
        </p:grpSpPr>
        <p:pic>
          <p:nvPicPr>
            <p:cNvPr id="12" name="Picture 2" descr="Iris Hexagon Svg Png Icon Free Download (#561954) - OnlineWebFonts.COM">
              <a:extLst>
                <a:ext uri="{FF2B5EF4-FFF2-40B4-BE49-F238E27FC236}">
                  <a16:creationId xmlns:a16="http://schemas.microsoft.com/office/drawing/2014/main" id="{45364FC4-58BF-DA2D-610C-FC66B399E1D8}"/>
                </a:ext>
              </a:extLst>
            </p:cNvPr>
            <p:cNvPicPr>
              <a:picLocks noChangeAspect="1" noChangeArrowheads="1"/>
            </p:cNvPicPr>
            <p:nvPr/>
          </p:nvPicPr>
          <p:blipFill>
            <a:blip r:embed="rId3" cstate="print">
              <a:duotone>
                <a:srgbClr val="4BC7A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ris Hexagon Svg Png Icon Free Download (#561954) - OnlineWebFonts.COM">
              <a:extLst>
                <a:ext uri="{FF2B5EF4-FFF2-40B4-BE49-F238E27FC236}">
                  <a16:creationId xmlns:a16="http://schemas.microsoft.com/office/drawing/2014/main" id="{08614EB5-DBF3-C623-A4B4-098A5162BF8B}"/>
                </a:ext>
              </a:extLst>
            </p:cNvPr>
            <p:cNvPicPr>
              <a:picLocks noChangeAspect="1" noChangeArrowheads="1"/>
            </p:cNvPicPr>
            <p:nvPr/>
          </p:nvPicPr>
          <p:blipFill>
            <a:blip r:embed="rId3" cstate="print">
              <a:duotone>
                <a:srgbClr val="2AC6D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ris Hexagon Svg Png Icon Free Download (#561954) - OnlineWebFonts.COM">
              <a:extLst>
                <a:ext uri="{FF2B5EF4-FFF2-40B4-BE49-F238E27FC236}">
                  <a16:creationId xmlns:a16="http://schemas.microsoft.com/office/drawing/2014/main" id="{FDA58895-19FA-9AB7-0029-ED99993C8213}"/>
                </a:ext>
              </a:extLst>
            </p:cNvPr>
            <p:cNvPicPr>
              <a:picLocks noChangeAspect="1" noChangeArrowheads="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2B83F694-098D-1488-3149-7A6CE05A0238}"/>
              </a:ext>
            </a:extLst>
          </p:cNvPr>
          <p:cNvSpPr txBox="1"/>
          <p:nvPr/>
        </p:nvSpPr>
        <p:spPr>
          <a:xfrm>
            <a:off x="6389114" y="5137073"/>
            <a:ext cx="1652071"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Containers</a:t>
            </a:r>
          </a:p>
        </p:txBody>
      </p:sp>
      <p:cxnSp>
        <p:nvCxnSpPr>
          <p:cNvPr id="16" name="Straight Connector 15">
            <a:extLst>
              <a:ext uri="{FF2B5EF4-FFF2-40B4-BE49-F238E27FC236}">
                <a16:creationId xmlns:a16="http://schemas.microsoft.com/office/drawing/2014/main" id="{281CAC61-3E68-F4E5-300E-78BB1E159057}"/>
              </a:ext>
            </a:extLst>
          </p:cNvPr>
          <p:cNvCxnSpPr>
            <a:cxnSpLocks/>
          </p:cNvCxnSpPr>
          <p:nvPr/>
        </p:nvCxnSpPr>
        <p:spPr>
          <a:xfrm>
            <a:off x="7197014" y="4679873"/>
            <a:ext cx="0" cy="457200"/>
          </a:xfrm>
          <a:prstGeom prst="line">
            <a:avLst/>
          </a:prstGeom>
          <a:noFill/>
          <a:ln w="6350" cap="flat" cmpd="sng" algn="ctr">
            <a:solidFill>
              <a:srgbClr val="000000"/>
            </a:solidFill>
            <a:prstDash val="solid"/>
            <a:miter lim="800000"/>
          </a:ln>
          <a:effectLst/>
        </p:spPr>
      </p:cxnSp>
      <p:sp>
        <p:nvSpPr>
          <p:cNvPr id="17" name="TextBox 16">
            <a:extLst>
              <a:ext uri="{FF2B5EF4-FFF2-40B4-BE49-F238E27FC236}">
                <a16:creationId xmlns:a16="http://schemas.microsoft.com/office/drawing/2014/main" id="{40EEA669-5944-E1C0-3260-1F3072EDDE8C}"/>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Self healing container management system</a:t>
            </a:r>
          </a:p>
        </p:txBody>
      </p:sp>
      <p:grpSp>
        <p:nvGrpSpPr>
          <p:cNvPr id="18" name="Group 17">
            <a:extLst>
              <a:ext uri="{FF2B5EF4-FFF2-40B4-BE49-F238E27FC236}">
                <a16:creationId xmlns:a16="http://schemas.microsoft.com/office/drawing/2014/main" id="{B65E2915-F7BF-670F-38C7-2C5AFD7A575E}"/>
              </a:ext>
            </a:extLst>
          </p:cNvPr>
          <p:cNvGrpSpPr/>
          <p:nvPr/>
        </p:nvGrpSpPr>
        <p:grpSpPr>
          <a:xfrm>
            <a:off x="655321" y="1002983"/>
            <a:ext cx="6062942" cy="489815"/>
            <a:chOff x="208378" y="1210958"/>
            <a:chExt cx="8097066" cy="654148"/>
          </a:xfrm>
        </p:grpSpPr>
        <p:sp>
          <p:nvSpPr>
            <p:cNvPr id="19" name="Oval 18">
              <a:extLst>
                <a:ext uri="{FF2B5EF4-FFF2-40B4-BE49-F238E27FC236}">
                  <a16:creationId xmlns:a16="http://schemas.microsoft.com/office/drawing/2014/main" id="{E4289F0B-D3F5-F779-9C60-8F9D75FCA0B9}"/>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D095235F-1D9A-75EB-BAD3-75C4003EDDFC}"/>
                </a:ext>
              </a:extLst>
            </p:cNvPr>
            <p:cNvSpPr/>
            <p:nvPr/>
          </p:nvSpPr>
          <p:spPr>
            <a:xfrm>
              <a:off x="489878" y="1819386"/>
              <a:ext cx="7815566"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1" name="Oval 20">
              <a:extLst>
                <a:ext uri="{FF2B5EF4-FFF2-40B4-BE49-F238E27FC236}">
                  <a16:creationId xmlns:a16="http://schemas.microsoft.com/office/drawing/2014/main" id="{33374E10-ACDC-369D-A9A1-4634D14EC301}"/>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BC7A0"/>
                  </a:solidFill>
                  <a:effectLst/>
                  <a:uLnTx/>
                  <a:uFillTx/>
                  <a:latin typeface="Arial"/>
                  <a:ea typeface="+mn-ea"/>
                  <a:cs typeface="+mn-cs"/>
                </a:rPr>
                <a:t>2</a:t>
              </a:r>
            </a:p>
          </p:txBody>
        </p:sp>
      </p:grpSp>
    </p:spTree>
    <p:extLst>
      <p:ext uri="{BB962C8B-B14F-4D97-AF65-F5344CB8AC3E}">
        <p14:creationId xmlns:p14="http://schemas.microsoft.com/office/powerpoint/2010/main" val="424090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12F – App Support</a:t>
            </a:r>
          </a:p>
        </p:txBody>
      </p:sp>
      <p:pic>
        <p:nvPicPr>
          <p:cNvPr id="8" name="Picture 7">
            <a:extLst>
              <a:ext uri="{FF2B5EF4-FFF2-40B4-BE49-F238E27FC236}">
                <a16:creationId xmlns:a16="http://schemas.microsoft.com/office/drawing/2014/main" id="{9477AEF2-9BD7-3652-D958-61C5BD1AB202}"/>
              </a:ext>
            </a:extLst>
          </p:cNvPr>
          <p:cNvPicPr>
            <a:picLocks noChangeAspect="1"/>
          </p:cNvPicPr>
          <p:nvPr/>
        </p:nvPicPr>
        <p:blipFill>
          <a:blip r:embed="rId2"/>
          <a:stretch>
            <a:fillRect/>
          </a:stretch>
        </p:blipFill>
        <p:spPr>
          <a:xfrm>
            <a:off x="697826" y="2079402"/>
            <a:ext cx="6309251" cy="3775615"/>
          </a:xfrm>
          <a:prstGeom prst="rect">
            <a:avLst/>
          </a:prstGeom>
        </p:spPr>
      </p:pic>
      <p:grpSp>
        <p:nvGrpSpPr>
          <p:cNvPr id="9" name="Group 8">
            <a:extLst>
              <a:ext uri="{FF2B5EF4-FFF2-40B4-BE49-F238E27FC236}">
                <a16:creationId xmlns:a16="http://schemas.microsoft.com/office/drawing/2014/main" id="{B31ADE84-7204-AB89-3536-76C9B14DC8BC}"/>
              </a:ext>
            </a:extLst>
          </p:cNvPr>
          <p:cNvGrpSpPr/>
          <p:nvPr/>
        </p:nvGrpSpPr>
        <p:grpSpPr>
          <a:xfrm>
            <a:off x="7463712" y="2079402"/>
            <a:ext cx="4211707" cy="3570943"/>
            <a:chOff x="6237459" y="1535378"/>
            <a:chExt cx="2651760" cy="3293762"/>
          </a:xfrm>
        </p:grpSpPr>
        <p:sp>
          <p:nvSpPr>
            <p:cNvPr id="10" name="Snip Same Side Corner Rectangle 96">
              <a:extLst>
                <a:ext uri="{FF2B5EF4-FFF2-40B4-BE49-F238E27FC236}">
                  <a16:creationId xmlns:a16="http://schemas.microsoft.com/office/drawing/2014/main" id="{0F1DE3B2-C747-F12B-8D03-D02103BA978A}"/>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11" name="Snip Same Side Corner Rectangle 97">
              <a:extLst>
                <a:ext uri="{FF2B5EF4-FFF2-40B4-BE49-F238E27FC236}">
                  <a16:creationId xmlns:a16="http://schemas.microsoft.com/office/drawing/2014/main" id="{10AF9AC2-1D8B-2EFE-FE2C-A4927D8F16CD}"/>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12" name="Rectangle 11">
              <a:extLst>
                <a:ext uri="{FF2B5EF4-FFF2-40B4-BE49-F238E27FC236}">
                  <a16:creationId xmlns:a16="http://schemas.microsoft.com/office/drawing/2014/main" id="{19F3A965-9DE1-BF3A-F009-99D2B6CBCF2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13" name="TextBox 12">
            <a:extLst>
              <a:ext uri="{FF2B5EF4-FFF2-40B4-BE49-F238E27FC236}">
                <a16:creationId xmlns:a16="http://schemas.microsoft.com/office/drawing/2014/main" id="{9679CAB4-3386-EACF-6032-E08297608E62}"/>
              </a:ext>
            </a:extLst>
          </p:cNvPr>
          <p:cNvSpPr txBox="1"/>
          <p:nvPr/>
        </p:nvSpPr>
        <p:spPr>
          <a:xfrm>
            <a:off x="7853774" y="2688598"/>
            <a:ext cx="3640400" cy="646331"/>
          </a:xfrm>
          <a:prstGeom prst="rect">
            <a:avLst/>
          </a:prstGeom>
          <a:noFill/>
        </p:spPr>
        <p:txBody>
          <a:bodyPr wrap="square">
            <a:spAutoFit/>
          </a:bodyPr>
          <a:lstStyle/>
          <a:p>
            <a:pPr defTabSz="914400"/>
            <a:r>
              <a:rPr lang="en-US" sz="1800" dirty="0">
                <a:solidFill>
                  <a:srgbClr val="000000"/>
                </a:solidFill>
                <a:latin typeface="Arial"/>
              </a:rPr>
              <a:t>It is a strategy to build software-as-a-service</a:t>
            </a:r>
          </a:p>
        </p:txBody>
      </p:sp>
      <p:sp>
        <p:nvSpPr>
          <p:cNvPr id="14" name="TextBox 13">
            <a:extLst>
              <a:ext uri="{FF2B5EF4-FFF2-40B4-BE49-F238E27FC236}">
                <a16:creationId xmlns:a16="http://schemas.microsoft.com/office/drawing/2014/main" id="{C226E362-35BB-FEE2-3231-8F7289B11EF3}"/>
              </a:ext>
            </a:extLst>
          </p:cNvPr>
          <p:cNvSpPr txBox="1"/>
          <p:nvPr/>
        </p:nvSpPr>
        <p:spPr>
          <a:xfrm>
            <a:off x="7853774" y="4979890"/>
            <a:ext cx="3236686" cy="369332"/>
          </a:xfrm>
          <a:prstGeom prst="rect">
            <a:avLst/>
          </a:prstGeom>
          <a:noFill/>
        </p:spPr>
        <p:txBody>
          <a:bodyPr wrap="square">
            <a:spAutoFit/>
          </a:bodyPr>
          <a:lstStyle/>
          <a:p>
            <a:pPr defTabSz="914400"/>
            <a:r>
              <a:rPr lang="en-US" sz="1800" dirty="0">
                <a:solidFill>
                  <a:srgbClr val="000000"/>
                </a:solidFill>
                <a:latin typeface="Arial"/>
              </a:rPr>
              <a:t>https://12factor.net/</a:t>
            </a:r>
          </a:p>
        </p:txBody>
      </p:sp>
      <p:pic>
        <p:nvPicPr>
          <p:cNvPr id="15" name="Graphic 14" descr="Internet outline">
            <a:extLst>
              <a:ext uri="{FF2B5EF4-FFF2-40B4-BE49-F238E27FC236}">
                <a16:creationId xmlns:a16="http://schemas.microsoft.com/office/drawing/2014/main" id="{61788456-82D9-4C9B-C6C0-93B3AA0CD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9937" y="4065490"/>
            <a:ext cx="914400" cy="914400"/>
          </a:xfrm>
          <a:prstGeom prst="rect">
            <a:avLst/>
          </a:prstGeom>
        </p:spPr>
      </p:pic>
      <p:grpSp>
        <p:nvGrpSpPr>
          <p:cNvPr id="3" name="Group 2">
            <a:extLst>
              <a:ext uri="{FF2B5EF4-FFF2-40B4-BE49-F238E27FC236}">
                <a16:creationId xmlns:a16="http://schemas.microsoft.com/office/drawing/2014/main" id="{F87CF505-896E-4D00-F3B0-6F1EFDE8ECF9}"/>
              </a:ext>
            </a:extLst>
          </p:cNvPr>
          <p:cNvGrpSpPr/>
          <p:nvPr/>
        </p:nvGrpSpPr>
        <p:grpSpPr>
          <a:xfrm>
            <a:off x="655321" y="1002983"/>
            <a:ext cx="6062942" cy="489815"/>
            <a:chOff x="208378" y="1210958"/>
            <a:chExt cx="8097066" cy="654148"/>
          </a:xfrm>
        </p:grpSpPr>
        <p:sp>
          <p:nvSpPr>
            <p:cNvPr id="4" name="Oval 3">
              <a:extLst>
                <a:ext uri="{FF2B5EF4-FFF2-40B4-BE49-F238E27FC236}">
                  <a16:creationId xmlns:a16="http://schemas.microsoft.com/office/drawing/2014/main" id="{FE009426-2D11-92F8-9856-A2DE4727EDAD}"/>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 name="Rectangle 4">
              <a:extLst>
                <a:ext uri="{FF2B5EF4-FFF2-40B4-BE49-F238E27FC236}">
                  <a16:creationId xmlns:a16="http://schemas.microsoft.com/office/drawing/2014/main" id="{6AD9030D-2BA6-4D80-6EA0-D0AD1FA859A7}"/>
                </a:ext>
              </a:extLst>
            </p:cNvPr>
            <p:cNvSpPr/>
            <p:nvPr/>
          </p:nvSpPr>
          <p:spPr>
            <a:xfrm>
              <a:off x="489878" y="1819386"/>
              <a:ext cx="7815566"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E9D4A54A-15AA-4188-F5E1-2AE05005201A}"/>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BC7A0"/>
                  </a:solidFill>
                  <a:effectLst/>
                  <a:uLnTx/>
                  <a:uFillTx/>
                  <a:latin typeface="Arial"/>
                  <a:ea typeface="+mn-ea"/>
                  <a:cs typeface="+mn-cs"/>
                </a:rPr>
                <a:t>3</a:t>
              </a:r>
            </a:p>
          </p:txBody>
        </p:sp>
      </p:grpSp>
      <p:sp>
        <p:nvSpPr>
          <p:cNvPr id="7" name="TextBox 6">
            <a:extLst>
              <a:ext uri="{FF2B5EF4-FFF2-40B4-BE49-F238E27FC236}">
                <a16:creationId xmlns:a16="http://schemas.microsoft.com/office/drawing/2014/main" id="{388B2B6D-FC6D-7290-FB86-0D1628002B08}"/>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Twelve-Factor App</a:t>
            </a:r>
          </a:p>
        </p:txBody>
      </p:sp>
    </p:spTree>
    <p:extLst>
      <p:ext uri="{BB962C8B-B14F-4D97-AF65-F5344CB8AC3E}">
        <p14:creationId xmlns:p14="http://schemas.microsoft.com/office/powerpoint/2010/main" val="228037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C3C7-C0F4-3839-9418-858F35544B10}"/>
              </a:ext>
            </a:extLst>
          </p:cNvPr>
          <p:cNvSpPr>
            <a:spLocks noGrp="1"/>
          </p:cNvSpPr>
          <p:nvPr>
            <p:ph type="title"/>
          </p:nvPr>
        </p:nvSpPr>
        <p:spPr/>
        <p:txBody>
          <a:bodyPr/>
          <a:lstStyle/>
          <a:p>
            <a:r>
              <a:rPr lang="en-US" dirty="0"/>
              <a:t>SAP BTP Architecture</a:t>
            </a:r>
          </a:p>
        </p:txBody>
      </p:sp>
      <p:pic>
        <p:nvPicPr>
          <p:cNvPr id="3" name="Picture 2" descr="SAP Business Technology Platform (SAP BTP) - Vorteile und Integration">
            <a:extLst>
              <a:ext uri="{FF2B5EF4-FFF2-40B4-BE49-F238E27FC236}">
                <a16:creationId xmlns:a16="http://schemas.microsoft.com/office/drawing/2014/main" id="{98AEE05E-1451-217A-995D-3745831CBD60}"/>
              </a:ext>
            </a:extLst>
          </p:cNvPr>
          <p:cNvPicPr>
            <a:picLocks noGrp="1" noChangeAspect="1" noChangeArrowheads="1"/>
          </p:cNvPicPr>
          <p:nvPr/>
        </p:nvPicPr>
        <p:blipFill rotWithShape="1">
          <a:blip r:embed="rId2">
            <a:extLst>
              <a:ext uri="{28A0092B-C50C-407E-A947-70E740481C1C}">
                <a14:useLocalDpi xmlns:a14="http://schemas.microsoft.com/office/drawing/2010/main" val="0"/>
              </a:ext>
            </a:extLst>
          </a:blip>
          <a:srcRect t="8179" b="3505"/>
          <a:stretch/>
        </p:blipFill>
        <p:spPr bwMode="auto">
          <a:xfrm>
            <a:off x="481007" y="794950"/>
            <a:ext cx="11226809" cy="599923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86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8C3E58-537D-F87A-2352-D70DC12F9EE3}"/>
              </a:ext>
            </a:extLst>
          </p:cNvPr>
          <p:cNvSpPr txBox="1"/>
          <p:nvPr/>
        </p:nvSpPr>
        <p:spPr>
          <a:xfrm>
            <a:off x="117748" y="116632"/>
            <a:ext cx="10801200" cy="584775"/>
          </a:xfrm>
          <a:prstGeom prst="rect">
            <a:avLst/>
          </a:prstGeom>
          <a:noFill/>
        </p:spPr>
        <p:txBody>
          <a:bodyPr wrap="square" rtlCol="0">
            <a:spAutoFit/>
          </a:bodyPr>
          <a:lstStyle/>
          <a:p>
            <a:r>
              <a:rPr lang="en-US" sz="3200" dirty="0">
                <a:solidFill>
                  <a:schemeClr val="bg1"/>
                </a:solidFill>
                <a:latin typeface="Cooper Black" panose="0208090404030B020404" pitchFamily="18" charset="0"/>
              </a:rPr>
              <a:t>BTP Architecture</a:t>
            </a:r>
          </a:p>
        </p:txBody>
      </p:sp>
    </p:spTree>
    <p:extLst>
      <p:ext uri="{BB962C8B-B14F-4D97-AF65-F5344CB8AC3E}">
        <p14:creationId xmlns:p14="http://schemas.microsoft.com/office/powerpoint/2010/main" val="1952479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133F6620-28FC-8717-EB7B-62EFEF50EB75}"/>
              </a:ext>
            </a:extLst>
          </p:cNvPr>
          <p:cNvSpPr/>
          <p:nvPr/>
        </p:nvSpPr>
        <p:spPr>
          <a:xfrm>
            <a:off x="4661148" y="26897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Sub Account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Per Region, Datacenter, IaaS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(Organization by the customer, how they want to split their services and development teams)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S1 – EU (2), S2 – SG, S3 – US(3)</a:t>
            </a:r>
          </a:p>
        </p:txBody>
      </p:sp>
      <p:sp>
        <p:nvSpPr>
          <p:cNvPr id="53" name="Rectangle 52">
            <a:extLst>
              <a:ext uri="{FF2B5EF4-FFF2-40B4-BE49-F238E27FC236}">
                <a16:creationId xmlns:a16="http://schemas.microsoft.com/office/drawing/2014/main" id="{14766A2E-BB0F-37E8-17E7-DA5C1BC50CFE}"/>
              </a:ext>
            </a:extLst>
          </p:cNvPr>
          <p:cNvSpPr/>
          <p:nvPr/>
        </p:nvSpPr>
        <p:spPr>
          <a:xfrm>
            <a:off x="4508748" y="25373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Sub Account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Per Region, Datacenter, IaaS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(Organization by the customer, how they want to split their services and development teams)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S1 – EU (2), S2 – SG, S3 – US(3)</a:t>
            </a:r>
          </a:p>
        </p:txBody>
      </p:sp>
      <p:sp>
        <p:nvSpPr>
          <p:cNvPr id="2" name="Title 1">
            <a:extLst>
              <a:ext uri="{FF2B5EF4-FFF2-40B4-BE49-F238E27FC236}">
                <a16:creationId xmlns:a16="http://schemas.microsoft.com/office/drawing/2014/main" id="{56EC8B16-D8D8-CFC0-3F33-93E8EC38C7E0}"/>
              </a:ext>
            </a:extLst>
          </p:cNvPr>
          <p:cNvSpPr>
            <a:spLocks noGrp="1"/>
          </p:cNvSpPr>
          <p:nvPr>
            <p:ph type="title"/>
          </p:nvPr>
        </p:nvSpPr>
        <p:spPr/>
        <p:txBody>
          <a:bodyPr/>
          <a:lstStyle/>
          <a:p>
            <a:r>
              <a:rPr lang="en-US" dirty="0"/>
              <a:t>Org Structure BTP CF</a:t>
            </a:r>
          </a:p>
        </p:txBody>
      </p:sp>
      <p:sp>
        <p:nvSpPr>
          <p:cNvPr id="37" name="Rectangle 36">
            <a:extLst>
              <a:ext uri="{FF2B5EF4-FFF2-40B4-BE49-F238E27FC236}">
                <a16:creationId xmlns:a16="http://schemas.microsoft.com/office/drawing/2014/main" id="{9C7B20A1-D1E7-6344-5D72-1D91704809CB}"/>
              </a:ext>
            </a:extLst>
          </p:cNvPr>
          <p:cNvSpPr/>
          <p:nvPr/>
        </p:nvSpPr>
        <p:spPr>
          <a:xfrm>
            <a:off x="35868" y="23849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Global Account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(Representation of a customer – used for billing purpose)</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e.g. IBM, EY, Nvidia</a:t>
            </a:r>
          </a:p>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endParaRP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Entitlements – </a:t>
            </a:r>
            <a:r>
              <a:rPr kumimoji="0" lang="en-US" sz="1800" b="0" i="0" u="none" strike="noStrike" kern="1200" cap="none" spc="0" normalizeH="0" baseline="0" noProof="0" dirty="0">
                <a:ln>
                  <a:noFill/>
                </a:ln>
                <a:solidFill>
                  <a:schemeClr val="bg1"/>
                </a:solidFill>
                <a:effectLst/>
                <a:uLnTx/>
                <a:uFillTx/>
                <a:latin typeface="Calibri"/>
                <a:ea typeface="+mn-ea"/>
                <a:cs typeface="+mn-cs"/>
              </a:rPr>
              <a:t>Services which this customer opted for</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5 – HANA</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100 – CF Runtime</a:t>
            </a:r>
          </a:p>
        </p:txBody>
      </p:sp>
      <p:sp>
        <p:nvSpPr>
          <p:cNvPr id="38" name="Rectangle 37">
            <a:extLst>
              <a:ext uri="{FF2B5EF4-FFF2-40B4-BE49-F238E27FC236}">
                <a16:creationId xmlns:a16="http://schemas.microsoft.com/office/drawing/2014/main" id="{5A11FE40-F010-12AC-371A-7913228A04B3}"/>
              </a:ext>
            </a:extLst>
          </p:cNvPr>
          <p:cNvSpPr/>
          <p:nvPr/>
        </p:nvSpPr>
        <p:spPr>
          <a:xfrm>
            <a:off x="4356348" y="23849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Sub Account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Per Region, Datacenter, IaaS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(Organization by the customer, how they want to split their services and development teams)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S1 – EU (2), S2 – SG, S3 – US(3)</a:t>
            </a:r>
          </a:p>
        </p:txBody>
      </p:sp>
      <p:sp>
        <p:nvSpPr>
          <p:cNvPr id="39" name="Rectangle 38">
            <a:extLst>
              <a:ext uri="{FF2B5EF4-FFF2-40B4-BE49-F238E27FC236}">
                <a16:creationId xmlns:a16="http://schemas.microsoft.com/office/drawing/2014/main" id="{92F8F4C4-2D1F-D5DF-25E1-D918EE46A3EC}"/>
              </a:ext>
            </a:extLst>
          </p:cNvPr>
          <p:cNvSpPr/>
          <p:nvPr/>
        </p:nvSpPr>
        <p:spPr>
          <a:xfrm>
            <a:off x="8627742" y="23849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Space</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(It is the compute unit in which we actually deploy and run our application – it constructs our landscape for development)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DEV | QLT | PROD</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Assigned with Quota</a:t>
            </a:r>
          </a:p>
        </p:txBody>
      </p:sp>
      <p:sp>
        <p:nvSpPr>
          <p:cNvPr id="40" name="Rectangle: Rounded Corners 39">
            <a:extLst>
              <a:ext uri="{FF2B5EF4-FFF2-40B4-BE49-F238E27FC236}">
                <a16:creationId xmlns:a16="http://schemas.microsoft.com/office/drawing/2014/main" id="{0DE771C7-0F39-F07E-8A1F-4F07797F4781}"/>
              </a:ext>
            </a:extLst>
          </p:cNvPr>
          <p:cNvSpPr/>
          <p:nvPr/>
        </p:nvSpPr>
        <p:spPr>
          <a:xfrm>
            <a:off x="10549036" y="5273280"/>
            <a:ext cx="1299122" cy="504056"/>
          </a:xfrm>
          <a:prstGeom prst="roundRect">
            <a:avLst/>
          </a:prstGeom>
          <a:solidFill>
            <a:srgbClr val="00B050"/>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Calibri"/>
                <a:ea typeface="+mn-ea"/>
                <a:cs typeface="+mn-cs"/>
              </a:rPr>
              <a:t>Apps</a:t>
            </a:r>
          </a:p>
        </p:txBody>
      </p:sp>
      <p:cxnSp>
        <p:nvCxnSpPr>
          <p:cNvPr id="41" name="Connector: Elbow 40">
            <a:extLst>
              <a:ext uri="{FF2B5EF4-FFF2-40B4-BE49-F238E27FC236}">
                <a16:creationId xmlns:a16="http://schemas.microsoft.com/office/drawing/2014/main" id="{EFCC62DC-8253-CAC0-AEE5-D336041570F5}"/>
              </a:ext>
            </a:extLst>
          </p:cNvPr>
          <p:cNvCxnSpPr>
            <a:stCxn id="39" idx="2"/>
            <a:endCxn id="40" idx="1"/>
          </p:cNvCxnSpPr>
          <p:nvPr/>
        </p:nvCxnSpPr>
        <p:spPr>
          <a:xfrm rot="16200000" flipH="1">
            <a:off x="10106451" y="5082723"/>
            <a:ext cx="548052" cy="337118"/>
          </a:xfrm>
          <a:prstGeom prst="bentConnector2">
            <a:avLst/>
          </a:prstGeom>
          <a:noFill/>
          <a:ln w="9525" cap="flat" cmpd="sng" algn="ctr">
            <a:solidFill>
              <a:srgbClr val="BDBDBD">
                <a:shade val="95000"/>
                <a:satMod val="105000"/>
              </a:srgbClr>
            </a:solidFill>
            <a:prstDash val="solid"/>
          </a:ln>
          <a:effectLst/>
        </p:spPr>
      </p:cxnSp>
      <p:sp>
        <p:nvSpPr>
          <p:cNvPr id="42" name="TextBox 8">
            <a:extLst>
              <a:ext uri="{FF2B5EF4-FFF2-40B4-BE49-F238E27FC236}">
                <a16:creationId xmlns:a16="http://schemas.microsoft.com/office/drawing/2014/main" id="{FD62F84F-D112-B28D-872D-E928CE63008F}"/>
              </a:ext>
            </a:extLst>
          </p:cNvPr>
          <p:cNvSpPr txBox="1"/>
          <p:nvPr/>
        </p:nvSpPr>
        <p:spPr>
          <a:xfrm>
            <a:off x="9684940" y="5199392"/>
            <a:ext cx="648072" cy="33855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1..*</a:t>
            </a:r>
          </a:p>
        </p:txBody>
      </p:sp>
      <p:sp>
        <p:nvSpPr>
          <p:cNvPr id="43" name="Rectangle: Rounded Corners 42">
            <a:extLst>
              <a:ext uri="{FF2B5EF4-FFF2-40B4-BE49-F238E27FC236}">
                <a16:creationId xmlns:a16="http://schemas.microsoft.com/office/drawing/2014/main" id="{D77C45BB-38CD-66DB-A700-7CD2E4D503CE}"/>
              </a:ext>
            </a:extLst>
          </p:cNvPr>
          <p:cNvSpPr/>
          <p:nvPr/>
        </p:nvSpPr>
        <p:spPr>
          <a:xfrm>
            <a:off x="10701436" y="5425680"/>
            <a:ext cx="1299122" cy="504056"/>
          </a:xfrm>
          <a:prstGeom prst="roundRect">
            <a:avLst/>
          </a:prstGeom>
          <a:solidFill>
            <a:srgbClr val="00B050"/>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Calibri"/>
                <a:ea typeface="+mn-ea"/>
                <a:cs typeface="+mn-cs"/>
              </a:rPr>
              <a:t>Apps</a:t>
            </a:r>
          </a:p>
        </p:txBody>
      </p:sp>
      <p:sp>
        <p:nvSpPr>
          <p:cNvPr id="44" name="Rectangle: Rounded Corners 43">
            <a:extLst>
              <a:ext uri="{FF2B5EF4-FFF2-40B4-BE49-F238E27FC236}">
                <a16:creationId xmlns:a16="http://schemas.microsoft.com/office/drawing/2014/main" id="{EF635EE6-87D2-C82C-62A1-218CB1D39130}"/>
              </a:ext>
            </a:extLst>
          </p:cNvPr>
          <p:cNvSpPr/>
          <p:nvPr/>
        </p:nvSpPr>
        <p:spPr>
          <a:xfrm>
            <a:off x="10853836" y="5578080"/>
            <a:ext cx="1299122" cy="504056"/>
          </a:xfrm>
          <a:prstGeom prst="roundRect">
            <a:avLst/>
          </a:prstGeom>
          <a:solidFill>
            <a:srgbClr val="00B050"/>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Calibri"/>
                <a:ea typeface="+mn-ea"/>
                <a:cs typeface="+mn-cs"/>
              </a:rPr>
              <a:t>Apps</a:t>
            </a:r>
          </a:p>
        </p:txBody>
      </p:sp>
      <p:cxnSp>
        <p:nvCxnSpPr>
          <p:cNvPr id="45" name="Straight Connector 44">
            <a:extLst>
              <a:ext uri="{FF2B5EF4-FFF2-40B4-BE49-F238E27FC236}">
                <a16:creationId xmlns:a16="http://schemas.microsoft.com/office/drawing/2014/main" id="{65C18751-E240-C9FC-7976-F248AD19D5CE}"/>
              </a:ext>
            </a:extLst>
          </p:cNvPr>
          <p:cNvCxnSpPr>
            <a:stCxn id="37" idx="3"/>
            <a:endCxn id="38" idx="1"/>
          </p:cNvCxnSpPr>
          <p:nvPr/>
        </p:nvCxnSpPr>
        <p:spPr>
          <a:xfrm>
            <a:off x="3204220" y="3681112"/>
            <a:ext cx="1152128" cy="0"/>
          </a:xfrm>
          <a:prstGeom prst="line">
            <a:avLst/>
          </a:prstGeom>
          <a:noFill/>
          <a:ln w="9525" cap="flat" cmpd="sng" algn="ctr">
            <a:solidFill>
              <a:srgbClr val="BDBDBD">
                <a:shade val="95000"/>
                <a:satMod val="105000"/>
              </a:srgbClr>
            </a:solidFill>
            <a:prstDash val="solid"/>
          </a:ln>
          <a:effectLst/>
        </p:spPr>
      </p:cxnSp>
      <p:sp>
        <p:nvSpPr>
          <p:cNvPr id="46" name="TextBox 13">
            <a:extLst>
              <a:ext uri="{FF2B5EF4-FFF2-40B4-BE49-F238E27FC236}">
                <a16:creationId xmlns:a16="http://schemas.microsoft.com/office/drawing/2014/main" id="{CEFBA1A7-1375-368F-3DF0-3F13965538A9}"/>
              </a:ext>
            </a:extLst>
          </p:cNvPr>
          <p:cNvSpPr txBox="1"/>
          <p:nvPr/>
        </p:nvSpPr>
        <p:spPr>
          <a:xfrm>
            <a:off x="3564260" y="3334764"/>
            <a:ext cx="648072" cy="33855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1..*</a:t>
            </a:r>
          </a:p>
        </p:txBody>
      </p:sp>
      <p:sp>
        <p:nvSpPr>
          <p:cNvPr id="47" name="TextBox 14">
            <a:extLst>
              <a:ext uri="{FF2B5EF4-FFF2-40B4-BE49-F238E27FC236}">
                <a16:creationId xmlns:a16="http://schemas.microsoft.com/office/drawing/2014/main" id="{DC408D6E-A472-B86F-96BD-025C4606CFE0}"/>
              </a:ext>
            </a:extLst>
          </p:cNvPr>
          <p:cNvSpPr txBox="1"/>
          <p:nvPr/>
        </p:nvSpPr>
        <p:spPr>
          <a:xfrm>
            <a:off x="7755844" y="3165487"/>
            <a:ext cx="648072" cy="33855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1..*</a:t>
            </a:r>
          </a:p>
        </p:txBody>
      </p:sp>
      <p:cxnSp>
        <p:nvCxnSpPr>
          <p:cNvPr id="48" name="Straight Connector 47">
            <a:extLst>
              <a:ext uri="{FF2B5EF4-FFF2-40B4-BE49-F238E27FC236}">
                <a16:creationId xmlns:a16="http://schemas.microsoft.com/office/drawing/2014/main" id="{4E660D85-C119-39D8-5E23-EBB6073D55E2}"/>
              </a:ext>
            </a:extLst>
          </p:cNvPr>
          <p:cNvCxnSpPr>
            <a:stCxn id="38" idx="3"/>
            <a:endCxn id="39" idx="1"/>
          </p:cNvCxnSpPr>
          <p:nvPr/>
        </p:nvCxnSpPr>
        <p:spPr>
          <a:xfrm>
            <a:off x="7524700" y="3681112"/>
            <a:ext cx="1103042" cy="0"/>
          </a:xfrm>
          <a:prstGeom prst="line">
            <a:avLst/>
          </a:prstGeom>
          <a:noFill/>
          <a:ln w="9525" cap="flat" cmpd="sng" algn="ctr">
            <a:solidFill>
              <a:srgbClr val="BDBDBD">
                <a:shade val="95000"/>
                <a:satMod val="105000"/>
              </a:srgbClr>
            </a:solidFill>
            <a:prstDash val="solid"/>
          </a:ln>
          <a:effectLst/>
        </p:spPr>
      </p:cxnSp>
      <p:sp>
        <p:nvSpPr>
          <p:cNvPr id="49" name="Rectangle 48">
            <a:extLst>
              <a:ext uri="{FF2B5EF4-FFF2-40B4-BE49-F238E27FC236}">
                <a16:creationId xmlns:a16="http://schemas.microsoft.com/office/drawing/2014/main" id="{6318F774-E037-9AD7-CE0C-0B8CE2165173}"/>
              </a:ext>
            </a:extLst>
          </p:cNvPr>
          <p:cNvSpPr/>
          <p:nvPr/>
        </p:nvSpPr>
        <p:spPr>
          <a:xfrm>
            <a:off x="7164660" y="725405"/>
            <a:ext cx="4320480" cy="1363537"/>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Directories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Additional grouping of subaccount to manage policies easily</a:t>
            </a:r>
          </a:p>
        </p:txBody>
      </p:sp>
      <p:sp>
        <p:nvSpPr>
          <p:cNvPr id="50" name="TextBox 18">
            <a:extLst>
              <a:ext uri="{FF2B5EF4-FFF2-40B4-BE49-F238E27FC236}">
                <a16:creationId xmlns:a16="http://schemas.microsoft.com/office/drawing/2014/main" id="{BCD78ABD-369B-D54A-505C-CE1D239873A2}"/>
              </a:ext>
            </a:extLst>
          </p:cNvPr>
          <p:cNvSpPr txBox="1"/>
          <p:nvPr/>
        </p:nvSpPr>
        <p:spPr>
          <a:xfrm>
            <a:off x="4587492" y="5305161"/>
            <a:ext cx="3168352" cy="1077218"/>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Here we assign entitlements which we got from global account to sub accounts to organize what is really needed at each sub account level</a:t>
            </a:r>
          </a:p>
        </p:txBody>
      </p:sp>
    </p:spTree>
    <p:extLst>
      <p:ext uri="{BB962C8B-B14F-4D97-AF65-F5344CB8AC3E}">
        <p14:creationId xmlns:p14="http://schemas.microsoft.com/office/powerpoint/2010/main" val="3774881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Setting up SAP BTP Account</a:t>
            </a:r>
          </a:p>
        </p:txBody>
      </p:sp>
      <p:pic>
        <p:nvPicPr>
          <p:cNvPr id="4" name="Picture 3">
            <a:hlinkClick r:id="rId3"/>
            <a:extLst>
              <a:ext uri="{FF2B5EF4-FFF2-40B4-BE49-F238E27FC236}">
                <a16:creationId xmlns:a16="http://schemas.microsoft.com/office/drawing/2014/main" id="{B39A2D15-141D-1618-8AC7-32AE269D2C31}"/>
              </a:ext>
            </a:extLst>
          </p:cNvPr>
          <p:cNvPicPr>
            <a:picLocks noChangeAspect="1"/>
          </p:cNvPicPr>
          <p:nvPr/>
        </p:nvPicPr>
        <p:blipFill>
          <a:blip r:embed="rId4"/>
          <a:stretch>
            <a:fillRect/>
          </a:stretch>
        </p:blipFill>
        <p:spPr>
          <a:xfrm>
            <a:off x="189756" y="836712"/>
            <a:ext cx="11396737" cy="5292896"/>
          </a:xfrm>
          <a:prstGeom prst="rect">
            <a:avLst/>
          </a:prstGeom>
        </p:spPr>
      </p:pic>
    </p:spTree>
    <p:extLst>
      <p:ext uri="{BB962C8B-B14F-4D97-AF65-F5344CB8AC3E}">
        <p14:creationId xmlns:p14="http://schemas.microsoft.com/office/powerpoint/2010/main" val="63499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Account Structure</a:t>
            </a:r>
          </a:p>
        </p:txBody>
      </p:sp>
      <p:pic>
        <p:nvPicPr>
          <p:cNvPr id="2050" name="Picture 2" descr="SAP Business Technology Platform : Account Models | SAP Blogs">
            <a:extLst>
              <a:ext uri="{FF2B5EF4-FFF2-40B4-BE49-F238E27FC236}">
                <a16:creationId xmlns:a16="http://schemas.microsoft.com/office/drawing/2014/main" id="{34621780-4B20-851E-FFCD-3B6498828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96" y="1124744"/>
            <a:ext cx="10725196" cy="51611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8A4D6B-3C0A-B1F0-AE43-4DA0782119F2}"/>
              </a:ext>
            </a:extLst>
          </p:cNvPr>
          <p:cNvSpPr/>
          <p:nvPr/>
        </p:nvSpPr>
        <p:spPr>
          <a:xfrm>
            <a:off x="402834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6" name="Rectangle 5">
            <a:extLst>
              <a:ext uri="{FF2B5EF4-FFF2-40B4-BE49-F238E27FC236}">
                <a16:creationId xmlns:a16="http://schemas.microsoft.com/office/drawing/2014/main" id="{855BEF5D-8131-E745-5756-D15B8A89DD28}"/>
              </a:ext>
            </a:extLst>
          </p:cNvPr>
          <p:cNvSpPr/>
          <p:nvPr/>
        </p:nvSpPr>
        <p:spPr>
          <a:xfrm>
            <a:off x="5014292"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7" name="Rectangle 6">
            <a:extLst>
              <a:ext uri="{FF2B5EF4-FFF2-40B4-BE49-F238E27FC236}">
                <a16:creationId xmlns:a16="http://schemas.microsoft.com/office/drawing/2014/main" id="{E9CF75EA-0D15-C446-3FFB-C94C60F7E235}"/>
              </a:ext>
            </a:extLst>
          </p:cNvPr>
          <p:cNvSpPr/>
          <p:nvPr/>
        </p:nvSpPr>
        <p:spPr>
          <a:xfrm>
            <a:off x="288730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0" name="Rectangle 9">
            <a:extLst>
              <a:ext uri="{FF2B5EF4-FFF2-40B4-BE49-F238E27FC236}">
                <a16:creationId xmlns:a16="http://schemas.microsoft.com/office/drawing/2014/main" id="{3E7FA0D2-0719-9F58-9A78-116A9307249E}"/>
              </a:ext>
            </a:extLst>
          </p:cNvPr>
          <p:cNvSpPr/>
          <p:nvPr/>
        </p:nvSpPr>
        <p:spPr>
          <a:xfrm>
            <a:off x="577037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1" name="Rectangle 10">
            <a:extLst>
              <a:ext uri="{FF2B5EF4-FFF2-40B4-BE49-F238E27FC236}">
                <a16:creationId xmlns:a16="http://schemas.microsoft.com/office/drawing/2014/main" id="{93DA9382-7F3C-04C9-36A1-E517ED747067}"/>
              </a:ext>
            </a:extLst>
          </p:cNvPr>
          <p:cNvSpPr/>
          <p:nvPr/>
        </p:nvSpPr>
        <p:spPr>
          <a:xfrm>
            <a:off x="675631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2" name="Rectangle 11">
            <a:extLst>
              <a:ext uri="{FF2B5EF4-FFF2-40B4-BE49-F238E27FC236}">
                <a16:creationId xmlns:a16="http://schemas.microsoft.com/office/drawing/2014/main" id="{281D60E4-68D5-C10F-B9B2-F359E2107DFF}"/>
              </a:ext>
            </a:extLst>
          </p:cNvPr>
          <p:cNvSpPr/>
          <p:nvPr/>
        </p:nvSpPr>
        <p:spPr>
          <a:xfrm>
            <a:off x="7536741"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3" name="Rectangle 12">
            <a:extLst>
              <a:ext uri="{FF2B5EF4-FFF2-40B4-BE49-F238E27FC236}">
                <a16:creationId xmlns:a16="http://schemas.microsoft.com/office/drawing/2014/main" id="{056BD924-DFC3-59D0-BCDC-BF7722F84184}"/>
              </a:ext>
            </a:extLst>
          </p:cNvPr>
          <p:cNvSpPr/>
          <p:nvPr/>
        </p:nvSpPr>
        <p:spPr>
          <a:xfrm>
            <a:off x="8522684"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4" name="Rectangle 13">
            <a:extLst>
              <a:ext uri="{FF2B5EF4-FFF2-40B4-BE49-F238E27FC236}">
                <a16:creationId xmlns:a16="http://schemas.microsoft.com/office/drawing/2014/main" id="{E26644D0-A6AC-5D6A-FC31-4BFDBA7A8629}"/>
              </a:ext>
            </a:extLst>
          </p:cNvPr>
          <p:cNvSpPr/>
          <p:nvPr/>
        </p:nvSpPr>
        <p:spPr>
          <a:xfrm>
            <a:off x="7536741"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5" name="Rectangle 14">
            <a:extLst>
              <a:ext uri="{FF2B5EF4-FFF2-40B4-BE49-F238E27FC236}">
                <a16:creationId xmlns:a16="http://schemas.microsoft.com/office/drawing/2014/main" id="{43C2D1C2-090E-E8A1-5DC0-45A94381350A}"/>
              </a:ext>
            </a:extLst>
          </p:cNvPr>
          <p:cNvSpPr/>
          <p:nvPr/>
        </p:nvSpPr>
        <p:spPr>
          <a:xfrm>
            <a:off x="8522684"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6" name="Rectangle 15">
            <a:extLst>
              <a:ext uri="{FF2B5EF4-FFF2-40B4-BE49-F238E27FC236}">
                <a16:creationId xmlns:a16="http://schemas.microsoft.com/office/drawing/2014/main" id="{F955FFA2-997D-4F46-6E59-7F57FF3D029F}"/>
              </a:ext>
            </a:extLst>
          </p:cNvPr>
          <p:cNvSpPr/>
          <p:nvPr/>
        </p:nvSpPr>
        <p:spPr>
          <a:xfrm>
            <a:off x="746443" y="57678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7" name="Rectangle 16">
            <a:extLst>
              <a:ext uri="{FF2B5EF4-FFF2-40B4-BE49-F238E27FC236}">
                <a16:creationId xmlns:a16="http://schemas.microsoft.com/office/drawing/2014/main" id="{DCF190C0-9E9A-90D1-30AB-D1A43CDA4352}"/>
              </a:ext>
            </a:extLst>
          </p:cNvPr>
          <p:cNvSpPr/>
          <p:nvPr/>
        </p:nvSpPr>
        <p:spPr>
          <a:xfrm>
            <a:off x="898843" y="59202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8" name="Rectangle 17">
            <a:extLst>
              <a:ext uri="{FF2B5EF4-FFF2-40B4-BE49-F238E27FC236}">
                <a16:creationId xmlns:a16="http://schemas.microsoft.com/office/drawing/2014/main" id="{09A23C4A-F15C-EFD4-783E-714C0DF35182}"/>
              </a:ext>
            </a:extLst>
          </p:cNvPr>
          <p:cNvSpPr/>
          <p:nvPr/>
        </p:nvSpPr>
        <p:spPr>
          <a:xfrm>
            <a:off x="1419526" y="577559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9" name="Rectangle 18">
            <a:extLst>
              <a:ext uri="{FF2B5EF4-FFF2-40B4-BE49-F238E27FC236}">
                <a16:creationId xmlns:a16="http://schemas.microsoft.com/office/drawing/2014/main" id="{9652A34A-921E-2E03-743C-F2E2B256F991}"/>
              </a:ext>
            </a:extLst>
          </p:cNvPr>
          <p:cNvSpPr/>
          <p:nvPr/>
        </p:nvSpPr>
        <p:spPr>
          <a:xfrm>
            <a:off x="9735154" y="566992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Tree>
    <p:extLst>
      <p:ext uri="{BB962C8B-B14F-4D97-AF65-F5344CB8AC3E}">
        <p14:creationId xmlns:p14="http://schemas.microsoft.com/office/powerpoint/2010/main" val="237948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Environments, Subs, and services</a:t>
            </a:r>
          </a:p>
        </p:txBody>
      </p:sp>
      <p:sp>
        <p:nvSpPr>
          <p:cNvPr id="5" name="TextBox 4">
            <a:extLst>
              <a:ext uri="{FF2B5EF4-FFF2-40B4-BE49-F238E27FC236}">
                <a16:creationId xmlns:a16="http://schemas.microsoft.com/office/drawing/2014/main" id="{959EF827-E085-BC46-32BD-6483AC7A0176}"/>
              </a:ext>
            </a:extLst>
          </p:cNvPr>
          <p:cNvSpPr txBox="1"/>
          <p:nvPr/>
        </p:nvSpPr>
        <p:spPr>
          <a:xfrm>
            <a:off x="117748" y="962857"/>
            <a:ext cx="11809312" cy="550920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Environments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Environments constitute the actual platform-as-a-service offering of SAP BTP that allows for the development and administration of business applications. Environments are anchored in SAP BTP on subaccount level.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SAP BTP offers three environments: ABAP, Cloud Foundry and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Some existing customers still have Neo, but this is no longer offered.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Subscription based services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Examples include Launchpad, SAP Business Application Studio, Cloud Integration, Process Automation…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Instance based 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instances are created inside a namespace.</a:t>
            </a:r>
            <a:endParaRPr kumimoji="0" lang="en-IN" sz="16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55371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1000"/>
                                        <p:tgtEl>
                                          <p:spTgt spid="5">
                                            <p:txEl>
                                              <p:pRg st="6" end="6"/>
                                            </p:txEl>
                                          </p:spTgt>
                                        </p:tgtEl>
                                      </p:cBhvr>
                                    </p:animEffect>
                                    <p:anim calcmode="lin" valueType="num">
                                      <p:cBhvr>
                                        <p:cTn id="3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1000"/>
                                        <p:tgtEl>
                                          <p:spTgt spid="5">
                                            <p:txEl>
                                              <p:pRg st="7" end="7"/>
                                            </p:txEl>
                                          </p:spTgt>
                                        </p:tgtEl>
                                      </p:cBhvr>
                                    </p:animEffect>
                                    <p:anim calcmode="lin" valueType="num">
                                      <p:cBhvr>
                                        <p:cTn id="3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1000"/>
                                        <p:tgtEl>
                                          <p:spTgt spid="5">
                                            <p:txEl>
                                              <p:pRg st="9" end="9"/>
                                            </p:txEl>
                                          </p:spTgt>
                                        </p:tgtEl>
                                      </p:cBhvr>
                                    </p:animEffect>
                                    <p:anim calcmode="lin" valueType="num">
                                      <p:cBhvr>
                                        <p:cTn id="4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1000"/>
                                        <p:tgtEl>
                                          <p:spTgt spid="5">
                                            <p:txEl>
                                              <p:pRg st="11" end="11"/>
                                            </p:txEl>
                                          </p:spTgt>
                                        </p:tgtEl>
                                      </p:cBhvr>
                                    </p:animEffect>
                                    <p:anim calcmode="lin" valueType="num">
                                      <p:cBhvr>
                                        <p:cTn id="4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Backing Services in BTP</a:t>
            </a:r>
          </a:p>
        </p:txBody>
      </p:sp>
      <p:pic>
        <p:nvPicPr>
          <p:cNvPr id="3" name="Picture 2">
            <a:extLst>
              <a:ext uri="{FF2B5EF4-FFF2-40B4-BE49-F238E27FC236}">
                <a16:creationId xmlns:a16="http://schemas.microsoft.com/office/drawing/2014/main" id="{7729ABAB-0077-472A-C70B-BADD307BFEA4}"/>
              </a:ext>
            </a:extLst>
          </p:cNvPr>
          <p:cNvPicPr>
            <a:picLocks noChangeAspect="1"/>
          </p:cNvPicPr>
          <p:nvPr/>
        </p:nvPicPr>
        <p:blipFill>
          <a:blip r:embed="rId2"/>
          <a:stretch>
            <a:fillRect/>
          </a:stretch>
        </p:blipFill>
        <p:spPr>
          <a:xfrm>
            <a:off x="207912" y="2044946"/>
            <a:ext cx="4645677" cy="3600400"/>
          </a:xfrm>
          <a:prstGeom prst="rect">
            <a:avLst/>
          </a:prstGeom>
        </p:spPr>
      </p:pic>
      <p:sp>
        <p:nvSpPr>
          <p:cNvPr id="4" name="TextBox 3">
            <a:extLst>
              <a:ext uri="{FF2B5EF4-FFF2-40B4-BE49-F238E27FC236}">
                <a16:creationId xmlns:a16="http://schemas.microsoft.com/office/drawing/2014/main" id="{61861C84-2401-C205-75ED-E1C09913D2A3}"/>
              </a:ext>
            </a:extLst>
          </p:cNvPr>
          <p:cNvSpPr txBox="1"/>
          <p:nvPr/>
        </p:nvSpPr>
        <p:spPr>
          <a:xfrm>
            <a:off x="205333" y="1251796"/>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5" name="Arrow: Notched Right 4">
            <a:extLst>
              <a:ext uri="{FF2B5EF4-FFF2-40B4-BE49-F238E27FC236}">
                <a16:creationId xmlns:a16="http://schemas.microsoft.com/office/drawing/2014/main" id="{6E55A235-C903-1519-3A2F-4D2B7FD7D820}"/>
              </a:ext>
            </a:extLst>
          </p:cNvPr>
          <p:cNvSpPr/>
          <p:nvPr/>
        </p:nvSpPr>
        <p:spPr>
          <a:xfrm>
            <a:off x="4961601" y="3269082"/>
            <a:ext cx="610907" cy="864096"/>
          </a:xfrm>
          <a:prstGeom prst="notched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6C9CD0-5827-9709-769D-23DDBFB4214D}"/>
              </a:ext>
            </a:extLst>
          </p:cNvPr>
          <p:cNvPicPr>
            <a:picLocks noChangeAspect="1"/>
          </p:cNvPicPr>
          <p:nvPr/>
        </p:nvPicPr>
        <p:blipFill>
          <a:blip r:embed="rId3"/>
          <a:stretch>
            <a:fillRect/>
          </a:stretch>
        </p:blipFill>
        <p:spPr>
          <a:xfrm>
            <a:off x="5680520" y="2044946"/>
            <a:ext cx="6103844" cy="3478687"/>
          </a:xfrm>
          <a:prstGeom prst="rect">
            <a:avLst/>
          </a:prstGeom>
        </p:spPr>
      </p:pic>
      <p:sp>
        <p:nvSpPr>
          <p:cNvPr id="7" name="TextBox 6">
            <a:extLst>
              <a:ext uri="{FF2B5EF4-FFF2-40B4-BE49-F238E27FC236}">
                <a16:creationId xmlns:a16="http://schemas.microsoft.com/office/drawing/2014/main" id="{D9937145-FFCD-2467-DFCE-9E652322345A}"/>
              </a:ext>
            </a:extLst>
          </p:cNvPr>
          <p:cNvSpPr txBox="1"/>
          <p:nvPr/>
        </p:nvSpPr>
        <p:spPr>
          <a:xfrm>
            <a:off x="5691381" y="1209210"/>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8" name="TextBox 7">
            <a:extLst>
              <a:ext uri="{FF2B5EF4-FFF2-40B4-BE49-F238E27FC236}">
                <a16:creationId xmlns:a16="http://schemas.microsoft.com/office/drawing/2014/main" id="{7CD804AB-78BB-7448-384A-DA12FBA3333A}"/>
              </a:ext>
            </a:extLst>
          </p:cNvPr>
          <p:cNvSpPr txBox="1"/>
          <p:nvPr/>
        </p:nvSpPr>
        <p:spPr>
          <a:xfrm>
            <a:off x="7882974" y="955735"/>
            <a:ext cx="4032761" cy="1015663"/>
          </a:xfrm>
          <a:prstGeom prst="rect">
            <a:avLst/>
          </a:prstGeom>
          <a:noFill/>
        </p:spPr>
        <p:txBody>
          <a:bodyPr wrap="square">
            <a:spAutoFit/>
          </a:bodyPr>
          <a:lstStyle/>
          <a:p>
            <a:pPr algn="just"/>
            <a:r>
              <a:rPr lang="en-US" sz="1200" b="0" i="0" dirty="0">
                <a:solidFill>
                  <a:schemeClr val="bg1"/>
                </a:solidFill>
                <a:effectLst/>
                <a:latin typeface="72" panose="020B0503030000000003" pitchFamily="34" charset="0"/>
              </a:rPr>
              <a:t>Each service has one or more </a:t>
            </a:r>
            <a:r>
              <a:rPr lang="en-US" sz="1200" b="1" i="0" dirty="0">
                <a:solidFill>
                  <a:schemeClr val="bg1"/>
                </a:solidFill>
                <a:effectLst/>
                <a:latin typeface="72" panose="020B0503030000000003" pitchFamily="34" charset="0"/>
              </a:rPr>
              <a:t>service plans</a:t>
            </a:r>
            <a:r>
              <a:rPr lang="en-US" sz="1200" b="0" i="0" dirty="0">
                <a:solidFill>
                  <a:schemeClr val="bg1"/>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solidFill>
                <a:schemeClr val="bg1"/>
              </a:solidFill>
            </a:endParaRPr>
          </a:p>
        </p:txBody>
      </p:sp>
    </p:spTree>
    <p:extLst>
      <p:ext uri="{BB962C8B-B14F-4D97-AF65-F5344CB8AC3E}">
        <p14:creationId xmlns:p14="http://schemas.microsoft.com/office/powerpoint/2010/main" val="1958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93"/>
            <a:ext cx="12188825" cy="68562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5466" y="2210222"/>
            <a:ext cx="7876566" cy="1107707"/>
          </a:xfrm>
          <a:prstGeom prst="rect">
            <a:avLst/>
          </a:prstGeom>
          <a:noFill/>
        </p:spPr>
        <p:txBody>
          <a:bodyPr wrap="square" rtlCol="0">
            <a:spAutoFit/>
          </a:bodyPr>
          <a:lstStyle/>
          <a:p>
            <a:r>
              <a:rPr lang="en-US" sz="6598"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2227" y="-54510"/>
            <a:ext cx="1576598" cy="1557213"/>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instance</a:t>
            </a:r>
          </a:p>
        </p:txBody>
      </p:sp>
      <p:pic>
        <p:nvPicPr>
          <p:cNvPr id="3" name="Picture 2">
            <a:extLst>
              <a:ext uri="{FF2B5EF4-FFF2-40B4-BE49-F238E27FC236}">
                <a16:creationId xmlns:a16="http://schemas.microsoft.com/office/drawing/2014/main" id="{A3A64AE6-E9C9-E686-A79F-E49D8D91C772}"/>
              </a:ext>
            </a:extLst>
          </p:cNvPr>
          <p:cNvPicPr>
            <a:picLocks noChangeAspect="1"/>
          </p:cNvPicPr>
          <p:nvPr/>
        </p:nvPicPr>
        <p:blipFill>
          <a:blip r:embed="rId2"/>
          <a:stretch>
            <a:fillRect/>
          </a:stretch>
        </p:blipFill>
        <p:spPr>
          <a:xfrm>
            <a:off x="549796" y="2345748"/>
            <a:ext cx="4569378" cy="3303402"/>
          </a:xfrm>
          <a:prstGeom prst="rect">
            <a:avLst/>
          </a:prstGeom>
        </p:spPr>
      </p:pic>
      <p:sp>
        <p:nvSpPr>
          <p:cNvPr id="4" name="TextBox 3">
            <a:extLst>
              <a:ext uri="{FF2B5EF4-FFF2-40B4-BE49-F238E27FC236}">
                <a16:creationId xmlns:a16="http://schemas.microsoft.com/office/drawing/2014/main" id="{337AAF39-5290-E595-46FD-1EA76A56FB32}"/>
              </a:ext>
            </a:extLst>
          </p:cNvPr>
          <p:cNvSpPr txBox="1"/>
          <p:nvPr/>
        </p:nvSpPr>
        <p:spPr>
          <a:xfrm>
            <a:off x="996509" y="1433912"/>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5" name="Picture 2" descr="Car Key PNG Image | Lost car keys, Car keys, Car key replacement">
            <a:extLst>
              <a:ext uri="{FF2B5EF4-FFF2-40B4-BE49-F238E27FC236}">
                <a16:creationId xmlns:a16="http://schemas.microsoft.com/office/drawing/2014/main" id="{9AEA2354-9FF8-1848-3BE8-329BA6DA13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526F1F-D15A-8AF6-F320-7BF97621193D}"/>
              </a:ext>
            </a:extLst>
          </p:cNvPr>
          <p:cNvSpPr txBox="1"/>
          <p:nvPr/>
        </p:nvSpPr>
        <p:spPr>
          <a:xfrm>
            <a:off x="6294159" y="1240685"/>
            <a:ext cx="4320480" cy="1200329"/>
          </a:xfrm>
          <a:prstGeom prst="rect">
            <a:avLst/>
          </a:prstGeom>
          <a:noFill/>
        </p:spPr>
        <p:txBody>
          <a:bodyPr wrap="square" rtlCol="0">
            <a:spAutoFit/>
          </a:bodyPr>
          <a:lstStyle/>
          <a:p>
            <a:r>
              <a:rPr lang="en-US" b="1" dirty="0">
                <a:solidFill>
                  <a:schemeClr val="bg1"/>
                </a:solidFill>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3972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Catalog &amp; Entitlements</a:t>
            </a:r>
          </a:p>
        </p:txBody>
      </p:sp>
      <p:sp>
        <p:nvSpPr>
          <p:cNvPr id="3" name="TextBox 2">
            <a:extLst>
              <a:ext uri="{FF2B5EF4-FFF2-40B4-BE49-F238E27FC236}">
                <a16:creationId xmlns:a16="http://schemas.microsoft.com/office/drawing/2014/main" id="{B8ADEC3D-C663-BAE3-304E-EA57F5E0F5E5}"/>
              </a:ext>
            </a:extLst>
          </p:cNvPr>
          <p:cNvSpPr txBox="1"/>
          <p:nvPr/>
        </p:nvSpPr>
        <p:spPr>
          <a:xfrm>
            <a:off x="189756" y="1173224"/>
            <a:ext cx="11809312" cy="1785104"/>
          </a:xfrm>
          <a:prstGeom prst="rect">
            <a:avLst/>
          </a:prstGeom>
          <a:noFill/>
        </p:spPr>
        <p:txBody>
          <a:bodyPr wrap="square" rtlCol="0">
            <a:spAutoFit/>
          </a:bodyPr>
          <a:lstStyle/>
          <a:p>
            <a:pPr>
              <a:defRPr/>
            </a:pPr>
            <a:r>
              <a:rPr lang="en-US" sz="1400" dirty="0">
                <a:solidFill>
                  <a:schemeClr val="bg1"/>
                </a:solidFill>
                <a:latin typeface="72-Regular"/>
              </a:rPr>
              <a:t>The SAP Discovery Center is a relatively new site hosted by SAP for developers and architects to find the services hosted by sap in SAP BTP and their respective service plans available.</a:t>
            </a:r>
          </a:p>
          <a:p>
            <a:pPr>
              <a:defRPr/>
            </a:pPr>
            <a:endParaRPr lang="en-US" sz="1400" dirty="0">
              <a:solidFill>
                <a:schemeClr val="bg1"/>
              </a:solidFill>
              <a:latin typeface="72-Regular"/>
            </a:endParaRPr>
          </a:p>
          <a:p>
            <a:pPr>
              <a:defRPr/>
            </a:pPr>
            <a:r>
              <a:rPr lang="en-US" sz="1400" dirty="0">
                <a:solidFill>
                  <a:schemeClr val="bg1"/>
                </a:solidFill>
                <a:latin typeface="72-Regular"/>
              </a:rPr>
              <a:t>It will also help technical team to identify the data center availability and cost associated with each service.</a:t>
            </a:r>
          </a:p>
          <a:p>
            <a:endParaRPr lang="en-IN" sz="1800" dirty="0">
              <a:hlinkClick r:id="" action="ppaction://noaction"/>
            </a:endParaRPr>
          </a:p>
          <a:p>
            <a:r>
              <a:rPr lang="en-IN" sz="1800" dirty="0">
                <a:hlinkClick r:id="" action="ppaction://noaction"/>
              </a:rPr>
              <a:t>https://discovery-center.cloud.sap/#/serviceCatalog</a:t>
            </a:r>
            <a:endParaRPr lang="en-IN" sz="1800" dirty="0"/>
          </a:p>
          <a:p>
            <a:endParaRPr lang="en-IN" sz="1800" dirty="0"/>
          </a:p>
        </p:txBody>
      </p:sp>
      <p:sp>
        <p:nvSpPr>
          <p:cNvPr id="7" name="TextBox 6">
            <a:extLst>
              <a:ext uri="{FF2B5EF4-FFF2-40B4-BE49-F238E27FC236}">
                <a16:creationId xmlns:a16="http://schemas.microsoft.com/office/drawing/2014/main" id="{52395A60-C6F3-B296-1DDF-6C755F46EC91}"/>
              </a:ext>
            </a:extLst>
          </p:cNvPr>
          <p:cNvSpPr txBox="1"/>
          <p:nvPr/>
        </p:nvSpPr>
        <p:spPr>
          <a:xfrm>
            <a:off x="189757" y="3140968"/>
            <a:ext cx="11809311" cy="2739211"/>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Regular"/>
                <a:ea typeface="+mn-ea"/>
                <a:cs typeface="+mn-cs"/>
              </a:rPr>
              <a:t>Entitlements are the heart of all subaccounts in SAP BTP. They define which service and runtime artifacts you are able to use. </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purchase an enterprise account, you’re entitled to use a specific set of resources, such as the amount of memory that can be allocated to your applications.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An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is your right to provision and consume a resource. In other words, entitlements are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the service plans</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that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quota</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represents the numeric quantity that defines the maximum allowed consumption of a resource. In other words,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how much</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of a service plan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Entitlements and quotas are purchased and managed at global account level, from where they’re distributed to subaccounts, which consume them.</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remove quotas or entitlements from a subaccount, they become available again at global account level and can be assigned to other subaccounts.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61191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1000"/>
                                        <p:tgtEl>
                                          <p:spTgt spid="7">
                                            <p:txEl>
                                              <p:pRg st="6" end="6"/>
                                            </p:txEl>
                                          </p:spTgt>
                                        </p:tgtEl>
                                      </p:cBhvr>
                                    </p:animEffect>
                                    <p:anim calcmode="lin" valueType="num">
                                      <p:cBhvr>
                                        <p:cTn id="3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1000"/>
                                        <p:tgtEl>
                                          <p:spTgt spid="7">
                                            <p:txEl>
                                              <p:pRg st="7" end="7"/>
                                            </p:txEl>
                                          </p:spTgt>
                                        </p:tgtEl>
                                      </p:cBhvr>
                                    </p:animEffect>
                                    <p:anim calcmode="lin" valueType="num">
                                      <p:cBhvr>
                                        <p:cTn id="3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Quota Plans</a:t>
            </a:r>
          </a:p>
        </p:txBody>
      </p:sp>
      <p:sp>
        <p:nvSpPr>
          <p:cNvPr id="3" name="TextBox 2">
            <a:extLst>
              <a:ext uri="{FF2B5EF4-FFF2-40B4-BE49-F238E27FC236}">
                <a16:creationId xmlns:a16="http://schemas.microsoft.com/office/drawing/2014/main" id="{1DB24962-7304-2015-8D39-6475AEC736F6}"/>
              </a:ext>
            </a:extLst>
          </p:cNvPr>
          <p:cNvSpPr txBox="1"/>
          <p:nvPr/>
        </p:nvSpPr>
        <p:spPr>
          <a:xfrm>
            <a:off x="189756" y="1092385"/>
            <a:ext cx="11809312" cy="2308324"/>
          </a:xfrm>
          <a:prstGeom prst="rect">
            <a:avLst/>
          </a:prstGeom>
          <a:noFill/>
        </p:spPr>
        <p:txBody>
          <a:bodyPr wrap="square" rtlCol="0">
            <a:spAutoFit/>
          </a:bodyPr>
          <a:lstStyle/>
          <a:p>
            <a:r>
              <a:rPr lang="en-US" sz="1600" dirty="0">
                <a:solidFill>
                  <a:schemeClr val="bg1"/>
                </a:solidFill>
                <a:latin typeface="72" panose="020B0503030000000003" pitchFamily="34" charset="0"/>
              </a:rPr>
              <a:t>In the Cloud Foundry environment, you can further distribute the quotas that are allocated to a subaccount. This is done by creating space quota plans and assigning them to the spaces.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If you want to prevent that from happening and set a limit to how much each space can use from the total quota available in the subaccount, you can use quota plans and assign them to spaces.</a:t>
            </a:r>
          </a:p>
        </p:txBody>
      </p:sp>
    </p:spTree>
    <p:extLst>
      <p:ext uri="{BB962C8B-B14F-4D97-AF65-F5344CB8AC3E}">
        <p14:creationId xmlns:p14="http://schemas.microsoft.com/office/powerpoint/2010/main" val="11261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Build New Applications</a:t>
            </a:r>
          </a:p>
        </p:txBody>
      </p:sp>
    </p:spTree>
    <p:extLst>
      <p:ext uri="{BB962C8B-B14F-4D97-AF65-F5344CB8AC3E}">
        <p14:creationId xmlns:p14="http://schemas.microsoft.com/office/powerpoint/2010/main" val="147878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Extend Existing Applications</a:t>
            </a:r>
          </a:p>
        </p:txBody>
      </p:sp>
    </p:spTree>
    <p:extLst>
      <p:ext uri="{BB962C8B-B14F-4D97-AF65-F5344CB8AC3E}">
        <p14:creationId xmlns:p14="http://schemas.microsoft.com/office/powerpoint/2010/main" val="334025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Use intelligent Technologies</a:t>
            </a:r>
          </a:p>
        </p:txBody>
      </p:sp>
    </p:spTree>
    <p:extLst>
      <p:ext uri="{BB962C8B-B14F-4D97-AF65-F5344CB8AC3E}">
        <p14:creationId xmlns:p14="http://schemas.microsoft.com/office/powerpoint/2010/main" val="237575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SAP Owned Solutions</a:t>
            </a:r>
          </a:p>
        </p:txBody>
      </p:sp>
    </p:spTree>
    <p:extLst>
      <p:ext uri="{BB962C8B-B14F-4D97-AF65-F5344CB8AC3E}">
        <p14:creationId xmlns:p14="http://schemas.microsoft.com/office/powerpoint/2010/main" val="356907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Cloud Foundry Environment</a:t>
            </a:r>
          </a:p>
        </p:txBody>
      </p:sp>
      <p:pic>
        <p:nvPicPr>
          <p:cNvPr id="3074" name="Picture 2" descr="What is SAP Cloud Foundry, SAP Neo &amp; SAP Kyma (SAP BTP)? – A blog about SAP">
            <a:extLst>
              <a:ext uri="{FF2B5EF4-FFF2-40B4-BE49-F238E27FC236}">
                <a16:creationId xmlns:a16="http://schemas.microsoft.com/office/drawing/2014/main" id="{CE105DA6-2925-0D48-E01A-89497EFA45B0}"/>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17247"/>
          <a:stretch/>
        </p:blipFill>
        <p:spPr bwMode="auto">
          <a:xfrm>
            <a:off x="333772" y="1332180"/>
            <a:ext cx="9753600" cy="46891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484CE8A-C878-B370-F229-E88C3BB43234}"/>
              </a:ext>
            </a:extLst>
          </p:cNvPr>
          <p:cNvSpPr/>
          <p:nvPr/>
        </p:nvSpPr>
        <p:spPr>
          <a:xfrm>
            <a:off x="2710036" y="1476196"/>
            <a:ext cx="1080120" cy="1628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24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Tools to Setup</a:t>
            </a:r>
          </a:p>
        </p:txBody>
      </p:sp>
      <p:sp>
        <p:nvSpPr>
          <p:cNvPr id="6" name="TextBox 5">
            <a:extLst>
              <a:ext uri="{FF2B5EF4-FFF2-40B4-BE49-F238E27FC236}">
                <a16:creationId xmlns:a16="http://schemas.microsoft.com/office/drawing/2014/main" id="{6A0A19D8-C3C6-3EAF-E522-A7A51752E39E}"/>
              </a:ext>
            </a:extLst>
          </p:cNvPr>
          <p:cNvSpPr txBox="1"/>
          <p:nvPr/>
        </p:nvSpPr>
        <p:spPr>
          <a:xfrm>
            <a:off x="169734" y="908720"/>
            <a:ext cx="11665296" cy="2862322"/>
          </a:xfrm>
          <a:prstGeom prst="rect">
            <a:avLst/>
          </a:prstGeom>
          <a:noFill/>
        </p:spPr>
        <p:txBody>
          <a:bodyPr wrap="square">
            <a:spAutoFit/>
          </a:bodyPr>
          <a:lstStyle/>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Git Setup - </a:t>
            </a: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2"/>
              </a:rPr>
              <a:t>https://git-scm.com/downloads</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CF CLI (Command Line Interface) Tool – allows to communicate/connect to CF</a:t>
            </a:r>
          </a:p>
          <a:p>
            <a:pPr marL="609493" marR="0" lvl="1"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3"/>
              </a:rPr>
              <a:t>https://github.com/cloudfoundry/cli/wiki/V6-CLI-Installation-Guide</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3. Microsoft VS Code - </a:t>
            </a:r>
            <a:r>
              <a:rPr kumimoji="0" lang="en-US" sz="1800" b="0" i="0" u="none" strike="noStrike" kern="1200" cap="none" spc="0" normalizeH="0" baseline="0" noProof="0" dirty="0">
                <a:ln>
                  <a:noFill/>
                </a:ln>
                <a:solidFill>
                  <a:schemeClr val="bg1"/>
                </a:solidFill>
                <a:effectLst/>
                <a:uLnTx/>
                <a:uFillTx/>
                <a:latin typeface="Segoe UI"/>
                <a:ea typeface="+mn-ea"/>
                <a:cs typeface="+mn-cs"/>
                <a:hlinkClick r:id="rId4"/>
              </a:rPr>
              <a:t>https://code.visualstudio.com/download</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34899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Create First Hello World App and Deploy</a:t>
            </a:r>
          </a:p>
        </p:txBody>
      </p:sp>
      <p:pic>
        <p:nvPicPr>
          <p:cNvPr id="1026" name="Picture 2" descr="Page 3 | Fast Computer Images - Free Download on Freepik">
            <a:extLst>
              <a:ext uri="{FF2B5EF4-FFF2-40B4-BE49-F238E27FC236}">
                <a16:creationId xmlns:a16="http://schemas.microsoft.com/office/drawing/2014/main" id="{CB17146D-A5AA-3AB6-25B8-46606A985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628" y="184482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F0BE7D-9C4C-50F1-C3CD-BC16E8BB924F}"/>
              </a:ext>
            </a:extLst>
          </p:cNvPr>
          <p:cNvSpPr txBox="1"/>
          <p:nvPr/>
        </p:nvSpPr>
        <p:spPr>
          <a:xfrm>
            <a:off x="333772" y="2564904"/>
            <a:ext cx="7272808" cy="1200329"/>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a:spAutoFit/>
          </a:bodyPr>
          <a:lstStyle/>
          <a:p>
            <a:r>
              <a:rPr lang="en-US" dirty="0">
                <a:solidFill>
                  <a:schemeClr val="accent3">
                    <a:lumMod val="75000"/>
                  </a:schemeClr>
                </a:solidFill>
                <a:hlinkClick r:id="rId3">
                  <a:extLst>
                    <a:ext uri="{A12FA001-AC4F-418D-AE19-62706E023703}">
                      <ahyp:hlinkClr xmlns:ahyp="http://schemas.microsoft.com/office/drawing/2018/hyperlinkcolor" val="tx"/>
                    </a:ext>
                  </a:extLst>
                </a:hlinkClick>
              </a:rPr>
              <a:t>https://github.com/soyuztechnologies/SAP_BTP_Training_8Hr_Per_Day/blob/master/Day%201/helloworld.zip</a:t>
            </a:r>
            <a:endParaRPr lang="en-US" dirty="0">
              <a:solidFill>
                <a:schemeClr val="accent3">
                  <a:lumMod val="75000"/>
                </a:schemeClr>
              </a:solidFill>
            </a:endParaRPr>
          </a:p>
        </p:txBody>
      </p:sp>
    </p:spTree>
    <p:extLst>
      <p:ext uri="{BB962C8B-B14F-4D97-AF65-F5344CB8AC3E}">
        <p14:creationId xmlns:p14="http://schemas.microsoft.com/office/powerpoint/2010/main" val="371096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984BD025-E8D6-4986-ACB4-348E6D14FD13}"/>
              </a:ext>
            </a:extLst>
          </p:cNvPr>
          <p:cNvPicPr>
            <a:picLocks noGrp="1" noChangeAspect="1"/>
          </p:cNvPicPr>
          <p:nvPr>
            <p:ph type="pic" sz="quarter" idx="13"/>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5490" r="5490"/>
          <a:stretch>
            <a:fillRect/>
          </a:stretch>
        </p:blipFill>
        <p:spPr/>
      </p:pic>
      <p:sp>
        <p:nvSpPr>
          <p:cNvPr id="969"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r>
              <a:rPr lang="en-IN" sz="4000" b="1" i="0" dirty="0">
                <a:solidFill>
                  <a:schemeClr val="accent3"/>
                </a:solidFill>
                <a:effectLst/>
              </a:rPr>
              <a:t>Introduction</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970" name="TextBox 969">
            <a:extLst>
              <a:ext uri="{FF2B5EF4-FFF2-40B4-BE49-F238E27FC236}">
                <a16:creationId xmlns:a16="http://schemas.microsoft.com/office/drawing/2014/main" id="{1A0F3EB3-F5B2-4451-8944-2519F6807F15}"/>
              </a:ext>
            </a:extLst>
          </p:cNvPr>
          <p:cNvSpPr txBox="1"/>
          <p:nvPr/>
        </p:nvSpPr>
        <p:spPr>
          <a:xfrm>
            <a:off x="5940975" y="4498839"/>
            <a:ext cx="3529104" cy="984885"/>
          </a:xfrm>
          <a:prstGeom prst="rect">
            <a:avLst/>
          </a:prstGeom>
          <a:noFill/>
        </p:spPr>
        <p:txBody>
          <a:bodyPr wrap="square" lIns="0" tIns="0" rIns="0" bIns="0" rtlCol="0" anchor="t">
            <a:spAutoFit/>
          </a:bodyPr>
          <a:lstStyle/>
          <a:p>
            <a:r>
              <a:rPr lang="en-US"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Welcome to the BTP Architect Training Course, specially designed for senior SAP Consultants planning to provide guidance on SAP BTP Adoption</a:t>
            </a: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982" name="Group 981">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986" name="TextBox 985">
            <a:extLst>
              <a:ext uri="{FF2B5EF4-FFF2-40B4-BE49-F238E27FC236}">
                <a16:creationId xmlns:a16="http://schemas.microsoft.com/office/drawing/2014/main" id="{F654CA03-8569-49F8-9893-34C384845174}"/>
              </a:ext>
            </a:extLst>
          </p:cNvPr>
          <p:cNvSpPr txBox="1"/>
          <p:nvPr/>
        </p:nvSpPr>
        <p:spPr>
          <a:xfrm>
            <a:off x="660392" y="5133729"/>
            <a:ext cx="4405534" cy="1107996"/>
          </a:xfrm>
          <a:prstGeom prst="rect">
            <a:avLst/>
          </a:prstGeom>
          <a:noFill/>
        </p:spPr>
        <p:txBody>
          <a:bodyPr wrap="square" lIns="0" tIns="0" rIns="0" bIns="0" rtlCol="0" anchor="t">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Deployment, lifecycle and security overview with Hands-on</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53430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Under the hood</a:t>
            </a:r>
          </a:p>
        </p:txBody>
      </p:sp>
      <p:pic>
        <p:nvPicPr>
          <p:cNvPr id="3" name="Picture 2">
            <a:extLst>
              <a:ext uri="{FF2B5EF4-FFF2-40B4-BE49-F238E27FC236}">
                <a16:creationId xmlns:a16="http://schemas.microsoft.com/office/drawing/2014/main" id="{684A4760-C74E-7126-049D-F0F0F5F0E17D}"/>
              </a:ext>
            </a:extLst>
          </p:cNvPr>
          <p:cNvPicPr>
            <a:picLocks noChangeAspect="1"/>
          </p:cNvPicPr>
          <p:nvPr/>
        </p:nvPicPr>
        <p:blipFill>
          <a:blip r:embed="rId2"/>
          <a:stretch>
            <a:fillRect/>
          </a:stretch>
        </p:blipFill>
        <p:spPr>
          <a:xfrm>
            <a:off x="693812" y="1196752"/>
            <a:ext cx="10230393" cy="5005294"/>
          </a:xfrm>
          <a:prstGeom prst="rect">
            <a:avLst/>
          </a:prstGeom>
        </p:spPr>
      </p:pic>
    </p:spTree>
    <p:extLst>
      <p:ext uri="{BB962C8B-B14F-4D97-AF65-F5344CB8AC3E}">
        <p14:creationId xmlns:p14="http://schemas.microsoft.com/office/powerpoint/2010/main" val="72855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Micro Service Architecture</a:t>
            </a:r>
          </a:p>
        </p:txBody>
      </p:sp>
      <p:sp>
        <p:nvSpPr>
          <p:cNvPr id="3" name="TextBox 2">
            <a:extLst>
              <a:ext uri="{FF2B5EF4-FFF2-40B4-BE49-F238E27FC236}">
                <a16:creationId xmlns:a16="http://schemas.microsoft.com/office/drawing/2014/main" id="{6B46F0C4-CAEF-2FAE-6F66-A0938CABF11C}"/>
              </a:ext>
            </a:extLst>
          </p:cNvPr>
          <p:cNvSpPr txBox="1"/>
          <p:nvPr/>
        </p:nvSpPr>
        <p:spPr>
          <a:xfrm>
            <a:off x="189756" y="1148458"/>
            <a:ext cx="7280328" cy="3200876"/>
          </a:xfrm>
          <a:prstGeom prst="rect">
            <a:avLst/>
          </a:prstGeom>
          <a:noFill/>
        </p:spPr>
        <p:txBody>
          <a:bodyPr wrap="square" rtlCol="0">
            <a:spAutoFit/>
          </a:bodyPr>
          <a:lstStyle/>
          <a:p>
            <a:pPr defTabSz="914400">
              <a:spcBef>
                <a:spcPts val="300"/>
              </a:spcBef>
              <a:spcAft>
                <a:spcPts val="300"/>
              </a:spcAft>
            </a:pPr>
            <a:r>
              <a:rPr lang="en-US" sz="1800" dirty="0">
                <a:solidFill>
                  <a:schemeClr val="bg1"/>
                </a:solidFill>
                <a:latin typeface="Arial" panose="020B0604020202020204" pitchFamily="34" charset="0"/>
              </a:rPr>
              <a:t>Characteristics of the traditional model</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SAP systems are one large logical system with a single (SQL) DB</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Transactional consistency for all data is guaranteed</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Big, infrequent releases with high risk</a:t>
            </a:r>
          </a:p>
          <a:p>
            <a:pPr defTabSz="914400">
              <a:spcBef>
                <a:spcPts val="300"/>
              </a:spcBef>
              <a:spcAft>
                <a:spcPts val="300"/>
              </a:spcAft>
            </a:pPr>
            <a:r>
              <a:rPr lang="en-US" sz="1800" dirty="0">
                <a:solidFill>
                  <a:schemeClr val="bg1"/>
                </a:solidFill>
                <a:latin typeface="Arial" panose="020B0604020202020204" pitchFamily="34" charset="0"/>
              </a:rPr>
              <a:t>Hard to apply cloud requirements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Monolith must be built, tested, deployed, and scaled as a whole</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Vertical scaling* is limited, cost is non-linear</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Systems often poorly utilized (dev-test, non-peak-times)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High availability setup requires almost double the infrastructure</a:t>
            </a:r>
            <a:endParaRPr lang="en-US" dirty="0">
              <a:solidFill>
                <a:schemeClr val="bg1"/>
              </a:solidFill>
              <a:latin typeface="Arial"/>
            </a:endParaRPr>
          </a:p>
        </p:txBody>
      </p:sp>
      <p:pic>
        <p:nvPicPr>
          <p:cNvPr id="4" name="Picture 3">
            <a:extLst>
              <a:ext uri="{FF2B5EF4-FFF2-40B4-BE49-F238E27FC236}">
                <a16:creationId xmlns:a16="http://schemas.microsoft.com/office/drawing/2014/main" id="{41C72253-0E4B-D1B3-5E5D-58873937ED3D}"/>
              </a:ext>
            </a:extLst>
          </p:cNvPr>
          <p:cNvPicPr>
            <a:picLocks noChangeAspect="1"/>
          </p:cNvPicPr>
          <p:nvPr/>
        </p:nvPicPr>
        <p:blipFill>
          <a:blip r:embed="rId2"/>
          <a:stretch>
            <a:fillRect/>
          </a:stretch>
        </p:blipFill>
        <p:spPr>
          <a:xfrm>
            <a:off x="8865308" y="1453313"/>
            <a:ext cx="2293819" cy="2758679"/>
          </a:xfrm>
          <a:prstGeom prst="rect">
            <a:avLst/>
          </a:prstGeom>
        </p:spPr>
      </p:pic>
      <p:sp>
        <p:nvSpPr>
          <p:cNvPr id="5" name="TextBox 4">
            <a:extLst>
              <a:ext uri="{FF2B5EF4-FFF2-40B4-BE49-F238E27FC236}">
                <a16:creationId xmlns:a16="http://schemas.microsoft.com/office/drawing/2014/main" id="{31E330A4-D61C-27E3-CBEC-3967F0681B93}"/>
              </a:ext>
            </a:extLst>
          </p:cNvPr>
          <p:cNvSpPr txBox="1"/>
          <p:nvPr/>
        </p:nvSpPr>
        <p:spPr>
          <a:xfrm>
            <a:off x="0" y="4712868"/>
            <a:ext cx="12192000" cy="1200329"/>
          </a:xfrm>
          <a:prstGeom prst="rect">
            <a:avLst/>
          </a:prstGeom>
          <a:solidFill>
            <a:srgbClr val="5B9BD5"/>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FFFF"/>
                </a:solidFill>
                <a:effectLst/>
                <a:uLnTx/>
                <a:uFillTx/>
                <a:latin typeface="Arial-ItalicMT"/>
              </a:rPr>
              <a:t>“Microservice architecture is an approach to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developing a single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application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as a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suite of small services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each running in its own process 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communicating with lightweight mechanisms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often an HTTP REST API. These services are built around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business capabilities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independently deployable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by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fully automated deployment </a:t>
            </a:r>
            <a:r>
              <a:rPr kumimoji="0" lang="en-US" sz="1800" b="0" i="1" u="none" strike="noStrike" kern="0" cap="none" spc="0" normalizeH="0" baseline="0" noProof="0" dirty="0">
                <a:ln>
                  <a:noFill/>
                </a:ln>
                <a:solidFill>
                  <a:srgbClr val="FFFFFF"/>
                </a:solidFill>
                <a:effectLst/>
                <a:uLnTx/>
                <a:uFillTx/>
                <a:latin typeface="Arial-ItalicMT"/>
              </a:rPr>
              <a:t>machinery.” </a:t>
            </a:r>
            <a:endParaRPr kumimoji="0" lang="en-US" sz="1800" b="0" i="0" u="none" strike="noStrike" kern="0" cap="none" spc="0" normalizeH="0" baseline="0" noProof="0" dirty="0">
              <a:ln>
                <a:noFill/>
              </a:ln>
              <a:solidFill>
                <a:srgbClr val="FFFFFF"/>
              </a:solidFill>
              <a:effectLst/>
              <a:uLnTx/>
              <a:uFillTx/>
              <a:latin typeface="Arial"/>
            </a:endParaRPr>
          </a:p>
        </p:txBody>
      </p:sp>
    </p:spTree>
    <p:extLst>
      <p:ext uri="{BB962C8B-B14F-4D97-AF65-F5344CB8AC3E}">
        <p14:creationId xmlns:p14="http://schemas.microsoft.com/office/powerpoint/2010/main" val="5909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Advantage of Microservices</a:t>
            </a:r>
          </a:p>
        </p:txBody>
      </p:sp>
      <p:sp>
        <p:nvSpPr>
          <p:cNvPr id="3" name="TextBox 2">
            <a:extLst>
              <a:ext uri="{FF2B5EF4-FFF2-40B4-BE49-F238E27FC236}">
                <a16:creationId xmlns:a16="http://schemas.microsoft.com/office/drawing/2014/main" id="{6662F91A-002F-E92F-75AE-69250A955D1B}"/>
              </a:ext>
            </a:extLst>
          </p:cNvPr>
          <p:cNvSpPr txBox="1"/>
          <p:nvPr/>
        </p:nvSpPr>
        <p:spPr>
          <a:xfrm>
            <a:off x="655321" y="1199418"/>
            <a:ext cx="11696243" cy="1200329"/>
          </a:xfrm>
          <a:prstGeom prst="rect">
            <a:avLst/>
          </a:prstGeom>
          <a:noFill/>
        </p:spPr>
        <p:txBody>
          <a:bodyPr wrap="square" rtlCol="0">
            <a:spAutoFit/>
          </a:bodyPr>
          <a:lstStyle/>
          <a:p>
            <a:pPr defTabSz="914400"/>
            <a:r>
              <a:rPr lang="en-US" sz="1800" dirty="0">
                <a:solidFill>
                  <a:schemeClr val="bg1"/>
                </a:solidFill>
                <a:latin typeface="Arial" panose="020B0604020202020204" pitchFamily="34" charset="0"/>
              </a:rPr>
              <a:t>Each microservice runs in a </a:t>
            </a:r>
            <a:r>
              <a:rPr lang="en-US" sz="1800" b="1" dirty="0">
                <a:solidFill>
                  <a:schemeClr val="bg1"/>
                </a:solidFill>
                <a:latin typeface="Arial" panose="020B0604020202020204" pitchFamily="34" charset="0"/>
              </a:rPr>
              <a:t>separate process / container</a:t>
            </a:r>
            <a:r>
              <a:rPr lang="en-US" sz="1800" dirty="0">
                <a:solidFill>
                  <a:schemeClr val="bg1"/>
                </a:solidFill>
                <a:latin typeface="Arial" panose="020B0604020202020204" pitchFamily="34" charset="0"/>
              </a:rPr>
              <a:t>.</a:t>
            </a:r>
          </a:p>
          <a:p>
            <a:pPr defTabSz="914400"/>
            <a:r>
              <a:rPr lang="en-US" sz="1800" dirty="0">
                <a:solidFill>
                  <a:schemeClr val="bg1"/>
                </a:solidFill>
                <a:latin typeface="Arial" panose="020B0604020202020204" pitchFamily="34" charset="0"/>
              </a:rPr>
              <a:t>This enables them to</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Be deployed individually and frequently</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(Auto)scale independently to varying loads</a:t>
            </a:r>
            <a:endParaRPr lang="en-US" dirty="0">
              <a:solidFill>
                <a:schemeClr val="bg1"/>
              </a:solidFill>
              <a:latin typeface="Arial"/>
            </a:endParaRPr>
          </a:p>
        </p:txBody>
      </p:sp>
      <p:pic>
        <p:nvPicPr>
          <p:cNvPr id="4" name="Picture 3">
            <a:extLst>
              <a:ext uri="{FF2B5EF4-FFF2-40B4-BE49-F238E27FC236}">
                <a16:creationId xmlns:a16="http://schemas.microsoft.com/office/drawing/2014/main" id="{7F16E9B3-B747-B1D0-3792-6B0F2B11B96E}"/>
              </a:ext>
            </a:extLst>
          </p:cNvPr>
          <p:cNvPicPr>
            <a:picLocks noChangeAspect="1"/>
          </p:cNvPicPr>
          <p:nvPr/>
        </p:nvPicPr>
        <p:blipFill rotWithShape="1">
          <a:blip r:embed="rId2"/>
          <a:srcRect t="12736" b="9086"/>
          <a:stretch/>
        </p:blipFill>
        <p:spPr>
          <a:xfrm>
            <a:off x="655321" y="2614192"/>
            <a:ext cx="8794242" cy="1376219"/>
          </a:xfrm>
          <a:prstGeom prst="rect">
            <a:avLst/>
          </a:prstGeom>
        </p:spPr>
      </p:pic>
      <p:sp>
        <p:nvSpPr>
          <p:cNvPr id="5" name="TextBox 4">
            <a:extLst>
              <a:ext uri="{FF2B5EF4-FFF2-40B4-BE49-F238E27FC236}">
                <a16:creationId xmlns:a16="http://schemas.microsoft.com/office/drawing/2014/main" id="{1C6873DE-5BCB-B93C-F7C3-ADF84D51A7DD}"/>
              </a:ext>
            </a:extLst>
          </p:cNvPr>
          <p:cNvSpPr txBox="1"/>
          <p:nvPr/>
        </p:nvSpPr>
        <p:spPr>
          <a:xfrm>
            <a:off x="655321" y="4204857"/>
            <a:ext cx="5154929" cy="1815882"/>
          </a:xfrm>
          <a:prstGeom prst="rect">
            <a:avLst/>
          </a:prstGeom>
          <a:noFill/>
        </p:spPr>
        <p:txBody>
          <a:bodyPr wrap="square">
            <a:spAutoFit/>
          </a:bodyPr>
          <a:lstStyle/>
          <a:p>
            <a:pPr defTabSz="914400"/>
            <a:r>
              <a:rPr lang="en-US" sz="2000" b="1" dirty="0">
                <a:solidFill>
                  <a:schemeClr val="bg1"/>
                </a:solidFill>
                <a:latin typeface="Arial" panose="020B0604020202020204" pitchFamily="34" charset="0"/>
              </a:rPr>
              <a:t>You can use technologies and languages that best fit the problem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Microservices are self-contained, i.e. no shared data stores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Using the right tools impacts productivity and performance</a:t>
            </a:r>
            <a:endParaRPr lang="en-US" sz="1800" dirty="0">
              <a:solidFill>
                <a:schemeClr val="bg1"/>
              </a:solidFill>
              <a:latin typeface="Arial"/>
            </a:endParaRPr>
          </a:p>
        </p:txBody>
      </p:sp>
      <p:pic>
        <p:nvPicPr>
          <p:cNvPr id="6" name="Picture 5">
            <a:extLst>
              <a:ext uri="{FF2B5EF4-FFF2-40B4-BE49-F238E27FC236}">
                <a16:creationId xmlns:a16="http://schemas.microsoft.com/office/drawing/2014/main" id="{20C37240-3625-D23D-C6E5-2860D5257C30}"/>
              </a:ext>
            </a:extLst>
          </p:cNvPr>
          <p:cNvPicPr>
            <a:picLocks noChangeAspect="1"/>
          </p:cNvPicPr>
          <p:nvPr/>
        </p:nvPicPr>
        <p:blipFill>
          <a:blip r:embed="rId3"/>
          <a:stretch>
            <a:fillRect/>
          </a:stretch>
        </p:blipFill>
        <p:spPr>
          <a:xfrm>
            <a:off x="6096000" y="4153999"/>
            <a:ext cx="5656272" cy="1917599"/>
          </a:xfrm>
          <a:prstGeom prst="rect">
            <a:avLst/>
          </a:prstGeom>
        </p:spPr>
      </p:pic>
    </p:spTree>
    <p:extLst>
      <p:ext uri="{BB962C8B-B14F-4D97-AF65-F5344CB8AC3E}">
        <p14:creationId xmlns:p14="http://schemas.microsoft.com/office/powerpoint/2010/main" val="310854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2D8D-93B8-574B-53FA-5715E27E6C64}"/>
              </a:ext>
            </a:extLst>
          </p:cNvPr>
          <p:cNvSpPr>
            <a:spLocks noGrp="1"/>
          </p:cNvSpPr>
          <p:nvPr>
            <p:ph type="title"/>
          </p:nvPr>
        </p:nvSpPr>
        <p:spPr/>
        <p:txBody>
          <a:bodyPr/>
          <a:lstStyle/>
          <a:p>
            <a:r>
              <a:rPr lang="en-US" dirty="0"/>
              <a:t>Monolithic VS Microservice (Ex: Uber)</a:t>
            </a:r>
          </a:p>
        </p:txBody>
      </p:sp>
    </p:spTree>
    <p:extLst>
      <p:ext uri="{BB962C8B-B14F-4D97-AF65-F5344CB8AC3E}">
        <p14:creationId xmlns:p14="http://schemas.microsoft.com/office/powerpoint/2010/main" val="2332625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DCD62-24A2-87EB-6701-3FF539B6593C}"/>
              </a:ext>
            </a:extLst>
          </p:cNvPr>
          <p:cNvSpPr>
            <a:spLocks noGrp="1"/>
          </p:cNvSpPr>
          <p:nvPr>
            <p:ph type="title"/>
          </p:nvPr>
        </p:nvSpPr>
        <p:spPr/>
        <p:txBody>
          <a:bodyPr/>
          <a:lstStyle/>
          <a:p>
            <a:r>
              <a:rPr lang="en-US" dirty="0"/>
              <a:t>What is Node JS?</a:t>
            </a:r>
          </a:p>
        </p:txBody>
      </p:sp>
      <p:sp>
        <p:nvSpPr>
          <p:cNvPr id="3" name="TextBox 2">
            <a:extLst>
              <a:ext uri="{FF2B5EF4-FFF2-40B4-BE49-F238E27FC236}">
                <a16:creationId xmlns:a16="http://schemas.microsoft.com/office/drawing/2014/main" id="{288C8D8E-8A81-3154-D2B6-08A6D238AF5F}"/>
              </a:ext>
            </a:extLst>
          </p:cNvPr>
          <p:cNvSpPr txBox="1"/>
          <p:nvPr/>
        </p:nvSpPr>
        <p:spPr>
          <a:xfrm>
            <a:off x="184163" y="784925"/>
            <a:ext cx="11809312" cy="1323439"/>
          </a:xfrm>
          <a:prstGeom prst="rect">
            <a:avLst/>
          </a:prstGeom>
          <a:noFill/>
        </p:spPr>
        <p:txBody>
          <a:bodyPr wrap="square" rtlCol="0">
            <a:spAutoFit/>
          </a:bodyPr>
          <a:lstStyle/>
          <a:p>
            <a:r>
              <a:rPr lang="en-US" sz="2000" dirty="0">
                <a:solidFill>
                  <a:schemeClr val="bg1"/>
                </a:solidFill>
              </a:rPr>
              <a:t>Node JS is an open source, cross platform, java script runtime environment and used for executing java script code outside the web browser. Java and JavaScript are different by their nature, design and use cases. Java Script was dominantly used as a web programming language. All the browser’s directly understand java script.</a:t>
            </a:r>
            <a:endParaRPr lang="en-IN" sz="2000" dirty="0">
              <a:solidFill>
                <a:schemeClr val="bg1"/>
              </a:solidFill>
            </a:endParaRPr>
          </a:p>
        </p:txBody>
      </p:sp>
      <p:sp>
        <p:nvSpPr>
          <p:cNvPr id="4" name="Rectangle 3">
            <a:extLst>
              <a:ext uri="{FF2B5EF4-FFF2-40B4-BE49-F238E27FC236}">
                <a16:creationId xmlns:a16="http://schemas.microsoft.com/office/drawing/2014/main" id="{353855E1-A3F8-D260-84DC-05B1AA59992E}"/>
              </a:ext>
            </a:extLst>
          </p:cNvPr>
          <p:cNvSpPr/>
          <p:nvPr/>
        </p:nvSpPr>
        <p:spPr>
          <a:xfrm>
            <a:off x="997153" y="3078010"/>
            <a:ext cx="1851305" cy="86409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Client</a:t>
            </a:r>
          </a:p>
          <a:p>
            <a:pPr algn="ctr"/>
            <a:r>
              <a:rPr lang="en-US" dirty="0">
                <a:solidFill>
                  <a:schemeClr val="bg1"/>
                </a:solidFill>
              </a:rPr>
              <a:t>Browser</a:t>
            </a:r>
          </a:p>
        </p:txBody>
      </p:sp>
      <p:sp>
        <p:nvSpPr>
          <p:cNvPr id="5" name="Rectangle 4">
            <a:extLst>
              <a:ext uri="{FF2B5EF4-FFF2-40B4-BE49-F238E27FC236}">
                <a16:creationId xmlns:a16="http://schemas.microsoft.com/office/drawing/2014/main" id="{10ED48F1-346E-46DB-BD1C-52CFDA1176E5}"/>
              </a:ext>
            </a:extLst>
          </p:cNvPr>
          <p:cNvSpPr/>
          <p:nvPr/>
        </p:nvSpPr>
        <p:spPr>
          <a:xfrm>
            <a:off x="8753114" y="2773207"/>
            <a:ext cx="1851305" cy="165618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Server</a:t>
            </a:r>
          </a:p>
        </p:txBody>
      </p:sp>
      <p:cxnSp>
        <p:nvCxnSpPr>
          <p:cNvPr id="6" name="Straight Arrow Connector 5">
            <a:extLst>
              <a:ext uri="{FF2B5EF4-FFF2-40B4-BE49-F238E27FC236}">
                <a16:creationId xmlns:a16="http://schemas.microsoft.com/office/drawing/2014/main" id="{0FA95269-180B-B318-BCA4-E9FE3667C93E}"/>
              </a:ext>
            </a:extLst>
          </p:cNvPr>
          <p:cNvCxnSpPr/>
          <p:nvPr/>
        </p:nvCxnSpPr>
        <p:spPr>
          <a:xfrm>
            <a:off x="2848458" y="3222026"/>
            <a:ext cx="590465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B4634BA-A5D6-557F-A36C-C6D265132562}"/>
              </a:ext>
            </a:extLst>
          </p:cNvPr>
          <p:cNvSpPr txBox="1"/>
          <p:nvPr/>
        </p:nvSpPr>
        <p:spPr>
          <a:xfrm>
            <a:off x="4864682" y="2933994"/>
            <a:ext cx="1851305" cy="338554"/>
          </a:xfrm>
          <a:prstGeom prst="rect">
            <a:avLst/>
          </a:prstGeom>
          <a:noFill/>
        </p:spPr>
        <p:txBody>
          <a:bodyPr wrap="square" rtlCol="0">
            <a:spAutoFit/>
          </a:bodyPr>
          <a:lstStyle/>
          <a:p>
            <a:r>
              <a:rPr lang="en-US" sz="1600" b="1" dirty="0">
                <a:solidFill>
                  <a:schemeClr val="bg1"/>
                </a:solidFill>
              </a:rPr>
              <a:t>request</a:t>
            </a:r>
          </a:p>
        </p:txBody>
      </p:sp>
      <p:sp>
        <p:nvSpPr>
          <p:cNvPr id="8" name="Rectangle: Rounded Corners 7">
            <a:extLst>
              <a:ext uri="{FF2B5EF4-FFF2-40B4-BE49-F238E27FC236}">
                <a16:creationId xmlns:a16="http://schemas.microsoft.com/office/drawing/2014/main" id="{1B0F89F6-0104-2F97-D7CD-2134BBAEB4AF}"/>
              </a:ext>
            </a:extLst>
          </p:cNvPr>
          <p:cNvSpPr/>
          <p:nvPr/>
        </p:nvSpPr>
        <p:spPr>
          <a:xfrm>
            <a:off x="8647727" y="3078010"/>
            <a:ext cx="1080120" cy="28802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port</a:t>
            </a:r>
          </a:p>
        </p:txBody>
      </p:sp>
      <p:sp>
        <p:nvSpPr>
          <p:cNvPr id="9" name="Arrow: Curved Down 8">
            <a:extLst>
              <a:ext uri="{FF2B5EF4-FFF2-40B4-BE49-F238E27FC236}">
                <a16:creationId xmlns:a16="http://schemas.microsoft.com/office/drawing/2014/main" id="{051411B0-5836-ED37-0E38-E0CFE898C72C}"/>
              </a:ext>
            </a:extLst>
          </p:cNvPr>
          <p:cNvSpPr/>
          <p:nvPr/>
        </p:nvSpPr>
        <p:spPr>
          <a:xfrm>
            <a:off x="10841346" y="3726082"/>
            <a:ext cx="504056" cy="360040"/>
          </a:xfrm>
          <a:prstGeom prst="curvedDown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Arrow: Curved Down 9">
            <a:extLst>
              <a:ext uri="{FF2B5EF4-FFF2-40B4-BE49-F238E27FC236}">
                <a16:creationId xmlns:a16="http://schemas.microsoft.com/office/drawing/2014/main" id="{3508886E-3CBD-D8A6-7272-0F222CDA7CD3}"/>
              </a:ext>
            </a:extLst>
          </p:cNvPr>
          <p:cNvSpPr/>
          <p:nvPr/>
        </p:nvSpPr>
        <p:spPr>
          <a:xfrm rot="11262216">
            <a:off x="10774898" y="4210902"/>
            <a:ext cx="504056" cy="360040"/>
          </a:xfrm>
          <a:prstGeom prst="curvedDown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Flowchart: Magnetic Disk 10">
            <a:extLst>
              <a:ext uri="{FF2B5EF4-FFF2-40B4-BE49-F238E27FC236}">
                <a16:creationId xmlns:a16="http://schemas.microsoft.com/office/drawing/2014/main" id="{709C22C8-7673-20D8-7478-FF290F494A59}"/>
              </a:ext>
            </a:extLst>
          </p:cNvPr>
          <p:cNvSpPr/>
          <p:nvPr/>
        </p:nvSpPr>
        <p:spPr>
          <a:xfrm>
            <a:off x="11469050" y="3784368"/>
            <a:ext cx="547770" cy="664847"/>
          </a:xfrm>
          <a:prstGeom prst="flowChartMagneticDisk">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cxnSp>
        <p:nvCxnSpPr>
          <p:cNvPr id="12" name="Straight Arrow Connector 11">
            <a:extLst>
              <a:ext uri="{FF2B5EF4-FFF2-40B4-BE49-F238E27FC236}">
                <a16:creationId xmlns:a16="http://schemas.microsoft.com/office/drawing/2014/main" id="{166C5EB8-00F2-17AC-C5CC-2B2427FA2A75}"/>
              </a:ext>
            </a:extLst>
          </p:cNvPr>
          <p:cNvCxnSpPr>
            <a:stCxn id="5" idx="1"/>
          </p:cNvCxnSpPr>
          <p:nvPr/>
        </p:nvCxnSpPr>
        <p:spPr>
          <a:xfrm flipH="1">
            <a:off x="2848458" y="3601299"/>
            <a:ext cx="590465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E9AA94F-66E0-070E-9EB3-6E0B2413EBAE}"/>
              </a:ext>
            </a:extLst>
          </p:cNvPr>
          <p:cNvSpPr txBox="1"/>
          <p:nvPr/>
        </p:nvSpPr>
        <p:spPr>
          <a:xfrm>
            <a:off x="4982160" y="3567548"/>
            <a:ext cx="1851305" cy="338554"/>
          </a:xfrm>
          <a:prstGeom prst="rect">
            <a:avLst/>
          </a:prstGeom>
          <a:noFill/>
        </p:spPr>
        <p:txBody>
          <a:bodyPr wrap="square" rtlCol="0">
            <a:spAutoFit/>
          </a:bodyPr>
          <a:lstStyle/>
          <a:p>
            <a:r>
              <a:rPr lang="en-US" sz="1600" b="1" dirty="0">
                <a:solidFill>
                  <a:schemeClr val="bg1"/>
                </a:solidFill>
              </a:rPr>
              <a:t>response</a:t>
            </a:r>
          </a:p>
        </p:txBody>
      </p:sp>
      <p:sp>
        <p:nvSpPr>
          <p:cNvPr id="14" name="TextBox 13">
            <a:extLst>
              <a:ext uri="{FF2B5EF4-FFF2-40B4-BE49-F238E27FC236}">
                <a16:creationId xmlns:a16="http://schemas.microsoft.com/office/drawing/2014/main" id="{489B97B1-5AEB-44C2-DAFE-6A45900D4FC7}"/>
              </a:ext>
            </a:extLst>
          </p:cNvPr>
          <p:cNvSpPr txBox="1"/>
          <p:nvPr/>
        </p:nvSpPr>
        <p:spPr>
          <a:xfrm>
            <a:off x="997153" y="2514318"/>
            <a:ext cx="2355361" cy="461665"/>
          </a:xfrm>
          <a:prstGeom prst="rect">
            <a:avLst/>
          </a:prstGeom>
          <a:noFill/>
        </p:spPr>
        <p:txBody>
          <a:bodyPr wrap="square" rtlCol="0">
            <a:spAutoFit/>
          </a:bodyPr>
          <a:lstStyle/>
          <a:p>
            <a:r>
              <a:rPr lang="en-US" b="1" dirty="0">
                <a:solidFill>
                  <a:schemeClr val="bg1"/>
                </a:solidFill>
              </a:rPr>
              <a:t>Java Script</a:t>
            </a:r>
          </a:p>
        </p:txBody>
      </p:sp>
      <p:sp>
        <p:nvSpPr>
          <p:cNvPr id="15" name="TextBox 14">
            <a:extLst>
              <a:ext uri="{FF2B5EF4-FFF2-40B4-BE49-F238E27FC236}">
                <a16:creationId xmlns:a16="http://schemas.microsoft.com/office/drawing/2014/main" id="{4CAE354E-96E3-BAA9-991E-CB8ED59A5557}"/>
              </a:ext>
            </a:extLst>
          </p:cNvPr>
          <p:cNvSpPr txBox="1"/>
          <p:nvPr/>
        </p:nvSpPr>
        <p:spPr>
          <a:xfrm>
            <a:off x="10753041" y="2437374"/>
            <a:ext cx="1240433" cy="1077218"/>
          </a:xfrm>
          <a:prstGeom prst="rect">
            <a:avLst/>
          </a:prstGeom>
          <a:noFill/>
        </p:spPr>
        <p:txBody>
          <a:bodyPr wrap="square" rtlCol="0">
            <a:spAutoFit/>
          </a:bodyPr>
          <a:lstStyle/>
          <a:p>
            <a:r>
              <a:rPr lang="en-US" sz="1600" b="1" dirty="0">
                <a:solidFill>
                  <a:schemeClr val="bg1"/>
                </a:solidFill>
              </a:rPr>
              <a:t>Java</a:t>
            </a:r>
          </a:p>
          <a:p>
            <a:r>
              <a:rPr lang="en-US" sz="1600" b="1" dirty="0">
                <a:solidFill>
                  <a:schemeClr val="bg1"/>
                </a:solidFill>
              </a:rPr>
              <a:t>ABAP</a:t>
            </a:r>
          </a:p>
          <a:p>
            <a:r>
              <a:rPr lang="en-US" sz="1600" b="1" dirty="0">
                <a:solidFill>
                  <a:schemeClr val="bg1"/>
                </a:solidFill>
              </a:rPr>
              <a:t>Python</a:t>
            </a:r>
          </a:p>
          <a:p>
            <a:r>
              <a:rPr lang="en-US" sz="1600" b="1" dirty="0">
                <a:solidFill>
                  <a:schemeClr val="bg1"/>
                </a:solidFill>
              </a:rPr>
              <a:t>C#</a:t>
            </a:r>
          </a:p>
        </p:txBody>
      </p:sp>
      <p:sp>
        <p:nvSpPr>
          <p:cNvPr id="16" name="Smiley Face 15">
            <a:extLst>
              <a:ext uri="{FF2B5EF4-FFF2-40B4-BE49-F238E27FC236}">
                <a16:creationId xmlns:a16="http://schemas.microsoft.com/office/drawing/2014/main" id="{14FE8CA4-4AE9-1CB8-C35E-A5A05246E8A7}"/>
              </a:ext>
            </a:extLst>
          </p:cNvPr>
          <p:cNvSpPr/>
          <p:nvPr/>
        </p:nvSpPr>
        <p:spPr>
          <a:xfrm>
            <a:off x="5440746" y="1997890"/>
            <a:ext cx="648072" cy="607353"/>
          </a:xfrm>
          <a:prstGeom prst="smileyFac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bg1"/>
              </a:solidFill>
            </a:endParaRPr>
          </a:p>
        </p:txBody>
      </p:sp>
      <p:sp>
        <p:nvSpPr>
          <p:cNvPr id="17" name="TextBox 16">
            <a:extLst>
              <a:ext uri="{FF2B5EF4-FFF2-40B4-BE49-F238E27FC236}">
                <a16:creationId xmlns:a16="http://schemas.microsoft.com/office/drawing/2014/main" id="{8F9638D7-D6A4-590A-AF98-3A39BB96657A}"/>
              </a:ext>
            </a:extLst>
          </p:cNvPr>
          <p:cNvSpPr txBox="1"/>
          <p:nvPr/>
        </p:nvSpPr>
        <p:spPr>
          <a:xfrm>
            <a:off x="184162" y="4086122"/>
            <a:ext cx="2880320" cy="461665"/>
          </a:xfrm>
          <a:prstGeom prst="rect">
            <a:avLst/>
          </a:prstGeom>
          <a:noFill/>
        </p:spPr>
        <p:txBody>
          <a:bodyPr wrap="square" rtlCol="0">
            <a:spAutoFit/>
          </a:bodyPr>
          <a:lstStyle/>
          <a:p>
            <a:r>
              <a:rPr lang="en-US" b="1" dirty="0">
                <a:solidFill>
                  <a:schemeClr val="bg1"/>
                </a:solidFill>
              </a:rPr>
              <a:t>Ryan </a:t>
            </a:r>
            <a:r>
              <a:rPr lang="en-US" b="1" dirty="0" err="1">
                <a:solidFill>
                  <a:schemeClr val="bg1"/>
                </a:solidFill>
              </a:rPr>
              <a:t>Dyal</a:t>
            </a:r>
            <a:endParaRPr lang="en-US" b="1" dirty="0">
              <a:solidFill>
                <a:schemeClr val="bg1"/>
              </a:solidFill>
            </a:endParaRPr>
          </a:p>
        </p:txBody>
      </p:sp>
      <p:sp>
        <p:nvSpPr>
          <p:cNvPr id="18" name="Isosceles Triangle 17">
            <a:extLst>
              <a:ext uri="{FF2B5EF4-FFF2-40B4-BE49-F238E27FC236}">
                <a16:creationId xmlns:a16="http://schemas.microsoft.com/office/drawing/2014/main" id="{6CF3C11A-FF3A-8AAF-4E63-1A1823DB2C52}"/>
              </a:ext>
            </a:extLst>
          </p:cNvPr>
          <p:cNvSpPr/>
          <p:nvPr/>
        </p:nvSpPr>
        <p:spPr>
          <a:xfrm>
            <a:off x="6405531" y="2203133"/>
            <a:ext cx="647246" cy="586850"/>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chemeClr val="bg1"/>
              </a:solidFill>
            </a:endParaRPr>
          </a:p>
        </p:txBody>
      </p:sp>
      <p:sp>
        <p:nvSpPr>
          <p:cNvPr id="19" name="Rectangle: Rounded Corners 18">
            <a:extLst>
              <a:ext uri="{FF2B5EF4-FFF2-40B4-BE49-F238E27FC236}">
                <a16:creationId xmlns:a16="http://schemas.microsoft.com/office/drawing/2014/main" id="{86D29E3B-B157-D778-DD05-FF3B75F17DA9}"/>
              </a:ext>
            </a:extLst>
          </p:cNvPr>
          <p:cNvSpPr/>
          <p:nvPr/>
        </p:nvSpPr>
        <p:spPr>
          <a:xfrm>
            <a:off x="6715987" y="2487636"/>
            <a:ext cx="648072" cy="38886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Isosceles Triangle 19">
            <a:extLst>
              <a:ext uri="{FF2B5EF4-FFF2-40B4-BE49-F238E27FC236}">
                <a16:creationId xmlns:a16="http://schemas.microsoft.com/office/drawing/2014/main" id="{675CA06F-0A17-8B48-491A-070AEE866006}"/>
              </a:ext>
            </a:extLst>
          </p:cNvPr>
          <p:cNvSpPr/>
          <p:nvPr/>
        </p:nvSpPr>
        <p:spPr>
          <a:xfrm>
            <a:off x="9483231" y="2249157"/>
            <a:ext cx="647246" cy="586850"/>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chemeClr val="bg1"/>
              </a:solidFill>
            </a:endParaRPr>
          </a:p>
        </p:txBody>
      </p:sp>
      <p:sp>
        <p:nvSpPr>
          <p:cNvPr id="21" name="Rectangle: Rounded Corners 20">
            <a:extLst>
              <a:ext uri="{FF2B5EF4-FFF2-40B4-BE49-F238E27FC236}">
                <a16:creationId xmlns:a16="http://schemas.microsoft.com/office/drawing/2014/main" id="{A9626A74-77EC-EF8D-7966-DB7F5403244C}"/>
              </a:ext>
            </a:extLst>
          </p:cNvPr>
          <p:cNvSpPr/>
          <p:nvPr/>
        </p:nvSpPr>
        <p:spPr>
          <a:xfrm>
            <a:off x="9793687" y="2533660"/>
            <a:ext cx="648072" cy="38886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TextBox 21">
            <a:extLst>
              <a:ext uri="{FF2B5EF4-FFF2-40B4-BE49-F238E27FC236}">
                <a16:creationId xmlns:a16="http://schemas.microsoft.com/office/drawing/2014/main" id="{80859276-5271-0F1A-7628-4FB2D3A45C83}"/>
              </a:ext>
            </a:extLst>
          </p:cNvPr>
          <p:cNvSpPr txBox="1"/>
          <p:nvPr/>
        </p:nvSpPr>
        <p:spPr>
          <a:xfrm>
            <a:off x="9278073" y="1881824"/>
            <a:ext cx="2355361" cy="461665"/>
          </a:xfrm>
          <a:prstGeom prst="rect">
            <a:avLst/>
          </a:prstGeom>
          <a:noFill/>
        </p:spPr>
        <p:txBody>
          <a:bodyPr wrap="square" rtlCol="0">
            <a:spAutoFit/>
          </a:bodyPr>
          <a:lstStyle/>
          <a:p>
            <a:r>
              <a:rPr lang="en-US" b="1" dirty="0">
                <a:solidFill>
                  <a:schemeClr val="bg1"/>
                </a:solidFill>
              </a:rPr>
              <a:t>Java Script</a:t>
            </a:r>
          </a:p>
        </p:txBody>
      </p:sp>
      <p:sp>
        <p:nvSpPr>
          <p:cNvPr id="23" name="TextBox 22">
            <a:extLst>
              <a:ext uri="{FF2B5EF4-FFF2-40B4-BE49-F238E27FC236}">
                <a16:creationId xmlns:a16="http://schemas.microsoft.com/office/drawing/2014/main" id="{C62784A2-CDA0-FB54-F765-38D8D47BFB96}"/>
              </a:ext>
            </a:extLst>
          </p:cNvPr>
          <p:cNvSpPr txBox="1"/>
          <p:nvPr/>
        </p:nvSpPr>
        <p:spPr>
          <a:xfrm>
            <a:off x="400186" y="4603102"/>
            <a:ext cx="11616634" cy="1754326"/>
          </a:xfrm>
          <a:prstGeom prst="rect">
            <a:avLst/>
          </a:prstGeom>
          <a:noFill/>
        </p:spPr>
        <p:txBody>
          <a:bodyPr wrap="square" rtlCol="0">
            <a:spAutoFit/>
          </a:bodyPr>
          <a:lstStyle/>
          <a:p>
            <a:r>
              <a:rPr lang="en-US" sz="1800" dirty="0">
                <a:solidFill>
                  <a:schemeClr val="bg1"/>
                </a:solidFill>
              </a:rPr>
              <a:t>Node JS is also a great web framework for beginners because it works great with data-intensive applications like streaming, real-time apps. It is free and easy to learn node </a:t>
            </a:r>
            <a:r>
              <a:rPr lang="en-US" sz="1800" dirty="0" err="1">
                <a:solidFill>
                  <a:schemeClr val="bg1"/>
                </a:solidFill>
              </a:rPr>
              <a:t>js</a:t>
            </a:r>
            <a:r>
              <a:rPr lang="en-US" sz="1800" dirty="0">
                <a:solidFill>
                  <a:schemeClr val="bg1"/>
                </a:solidFill>
              </a:rPr>
              <a:t>.</a:t>
            </a:r>
          </a:p>
          <a:p>
            <a:endParaRPr lang="en-US" sz="1800" dirty="0">
              <a:solidFill>
                <a:schemeClr val="bg1"/>
              </a:solidFill>
            </a:endParaRPr>
          </a:p>
          <a:p>
            <a:r>
              <a:rPr lang="en-US" sz="1800" dirty="0">
                <a:solidFill>
                  <a:schemeClr val="bg1"/>
                </a:solidFill>
              </a:rPr>
              <a:t>Applications of node </a:t>
            </a:r>
            <a:r>
              <a:rPr lang="en-US" sz="1800" dirty="0" err="1">
                <a:solidFill>
                  <a:schemeClr val="bg1"/>
                </a:solidFill>
              </a:rPr>
              <a:t>js</a:t>
            </a:r>
            <a:r>
              <a:rPr lang="en-US" sz="1800" dirty="0">
                <a:solidFill>
                  <a:schemeClr val="bg1"/>
                </a:solidFill>
              </a:rPr>
              <a:t>?</a:t>
            </a:r>
          </a:p>
          <a:p>
            <a:r>
              <a:rPr lang="en-US" sz="1800" dirty="0">
                <a:solidFill>
                  <a:schemeClr val="bg1"/>
                </a:solidFill>
              </a:rPr>
              <a:t>Build business logic on server side, DB lookups, Send Emails, write validations, create microservices, add automations, show output, build servers, host web apps, make excel/pdf more…</a:t>
            </a:r>
          </a:p>
        </p:txBody>
      </p:sp>
    </p:spTree>
    <p:extLst>
      <p:ext uri="{BB962C8B-B14F-4D97-AF65-F5344CB8AC3E}">
        <p14:creationId xmlns:p14="http://schemas.microsoft.com/office/powerpoint/2010/main" val="366504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1000"/>
                                        <p:tgtEl>
                                          <p:spTgt spid="13"/>
                                        </p:tgtEl>
                                      </p:cBhvr>
                                    </p:animEffect>
                                    <p:anim calcmode="lin" valueType="num">
                                      <p:cBhvr>
                                        <p:cTn id="60" dur="1000" fill="hold"/>
                                        <p:tgtEl>
                                          <p:spTgt spid="13"/>
                                        </p:tgtEl>
                                        <p:attrNameLst>
                                          <p:attrName>ppt_x</p:attrName>
                                        </p:attrNameLst>
                                      </p:cBhvr>
                                      <p:tavLst>
                                        <p:tav tm="0">
                                          <p:val>
                                            <p:strVal val="#ppt_x"/>
                                          </p:val>
                                        </p:tav>
                                        <p:tav tm="100000">
                                          <p:val>
                                            <p:strVal val="#ppt_x"/>
                                          </p:val>
                                        </p:tav>
                                      </p:tavLst>
                                    </p:anim>
                                    <p:anim calcmode="lin" valueType="num">
                                      <p:cBhvr>
                                        <p:cTn id="61" dur="1000" fill="hold"/>
                                        <p:tgtEl>
                                          <p:spTgt spid="1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1000"/>
                                        <p:tgtEl>
                                          <p:spTgt spid="14"/>
                                        </p:tgtEl>
                                      </p:cBhvr>
                                    </p:animEffect>
                                    <p:anim calcmode="lin" valueType="num">
                                      <p:cBhvr>
                                        <p:cTn id="65" dur="1000" fill="hold"/>
                                        <p:tgtEl>
                                          <p:spTgt spid="14"/>
                                        </p:tgtEl>
                                        <p:attrNameLst>
                                          <p:attrName>ppt_x</p:attrName>
                                        </p:attrNameLst>
                                      </p:cBhvr>
                                      <p:tavLst>
                                        <p:tav tm="0">
                                          <p:val>
                                            <p:strVal val="#ppt_x"/>
                                          </p:val>
                                        </p:tav>
                                        <p:tav tm="100000">
                                          <p:val>
                                            <p:strVal val="#ppt_x"/>
                                          </p:val>
                                        </p:tav>
                                      </p:tavLst>
                                    </p:anim>
                                    <p:anim calcmode="lin" valueType="num">
                                      <p:cBhvr>
                                        <p:cTn id="66" dur="1000" fill="hold"/>
                                        <p:tgtEl>
                                          <p:spTgt spid="1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1000"/>
                                        <p:tgtEl>
                                          <p:spTgt spid="15"/>
                                        </p:tgtEl>
                                      </p:cBhvr>
                                    </p:animEffect>
                                    <p:anim calcmode="lin" valueType="num">
                                      <p:cBhvr>
                                        <p:cTn id="70" dur="1000" fill="hold"/>
                                        <p:tgtEl>
                                          <p:spTgt spid="15"/>
                                        </p:tgtEl>
                                        <p:attrNameLst>
                                          <p:attrName>ppt_x</p:attrName>
                                        </p:attrNameLst>
                                      </p:cBhvr>
                                      <p:tavLst>
                                        <p:tav tm="0">
                                          <p:val>
                                            <p:strVal val="#ppt_x"/>
                                          </p:val>
                                        </p:tav>
                                        <p:tav tm="100000">
                                          <p:val>
                                            <p:strVal val="#ppt_x"/>
                                          </p:val>
                                        </p:tav>
                                      </p:tavLst>
                                    </p:anim>
                                    <p:anim calcmode="lin" valueType="num">
                                      <p:cBhvr>
                                        <p:cTn id="71" dur="1000" fill="hold"/>
                                        <p:tgtEl>
                                          <p:spTgt spid="15"/>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1000"/>
                                        <p:tgtEl>
                                          <p:spTgt spid="16"/>
                                        </p:tgtEl>
                                      </p:cBhvr>
                                    </p:animEffect>
                                    <p:anim calcmode="lin" valueType="num">
                                      <p:cBhvr>
                                        <p:cTn id="75" dur="1000" fill="hold"/>
                                        <p:tgtEl>
                                          <p:spTgt spid="16"/>
                                        </p:tgtEl>
                                        <p:attrNameLst>
                                          <p:attrName>ppt_x</p:attrName>
                                        </p:attrNameLst>
                                      </p:cBhvr>
                                      <p:tavLst>
                                        <p:tav tm="0">
                                          <p:val>
                                            <p:strVal val="#ppt_x"/>
                                          </p:val>
                                        </p:tav>
                                        <p:tav tm="100000">
                                          <p:val>
                                            <p:strVal val="#ppt_x"/>
                                          </p:val>
                                        </p:tav>
                                      </p:tavLst>
                                    </p:anim>
                                    <p:anim calcmode="lin" valueType="num">
                                      <p:cBhvr>
                                        <p:cTn id="76" dur="1000" fill="hold"/>
                                        <p:tgtEl>
                                          <p:spTgt spid="16"/>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1000"/>
                                        <p:tgtEl>
                                          <p:spTgt spid="18"/>
                                        </p:tgtEl>
                                      </p:cBhvr>
                                    </p:animEffect>
                                    <p:anim calcmode="lin" valueType="num">
                                      <p:cBhvr>
                                        <p:cTn id="80" dur="1000" fill="hold"/>
                                        <p:tgtEl>
                                          <p:spTgt spid="18"/>
                                        </p:tgtEl>
                                        <p:attrNameLst>
                                          <p:attrName>ppt_x</p:attrName>
                                        </p:attrNameLst>
                                      </p:cBhvr>
                                      <p:tavLst>
                                        <p:tav tm="0">
                                          <p:val>
                                            <p:strVal val="#ppt_x"/>
                                          </p:val>
                                        </p:tav>
                                        <p:tav tm="100000">
                                          <p:val>
                                            <p:strVal val="#ppt_x"/>
                                          </p:val>
                                        </p:tav>
                                      </p:tavLst>
                                    </p:anim>
                                    <p:anim calcmode="lin" valueType="num">
                                      <p:cBhvr>
                                        <p:cTn id="81" dur="1000" fill="hold"/>
                                        <p:tgtEl>
                                          <p:spTgt spid="1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1000"/>
                                        <p:tgtEl>
                                          <p:spTgt spid="19"/>
                                        </p:tgtEl>
                                      </p:cBhvr>
                                    </p:animEffect>
                                    <p:anim calcmode="lin" valueType="num">
                                      <p:cBhvr>
                                        <p:cTn id="85" dur="1000" fill="hold"/>
                                        <p:tgtEl>
                                          <p:spTgt spid="19"/>
                                        </p:tgtEl>
                                        <p:attrNameLst>
                                          <p:attrName>ppt_x</p:attrName>
                                        </p:attrNameLst>
                                      </p:cBhvr>
                                      <p:tavLst>
                                        <p:tav tm="0">
                                          <p:val>
                                            <p:strVal val="#ppt_x"/>
                                          </p:val>
                                        </p:tav>
                                        <p:tav tm="100000">
                                          <p:val>
                                            <p:strVal val="#ppt_x"/>
                                          </p:val>
                                        </p:tav>
                                      </p:tavLst>
                                    </p:anim>
                                    <p:anim calcmode="lin" valueType="num">
                                      <p:cBhvr>
                                        <p:cTn id="86" dur="1000" fill="hold"/>
                                        <p:tgtEl>
                                          <p:spTgt spid="19"/>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1000"/>
                                        <p:tgtEl>
                                          <p:spTgt spid="20"/>
                                        </p:tgtEl>
                                      </p:cBhvr>
                                    </p:animEffect>
                                    <p:anim calcmode="lin" valueType="num">
                                      <p:cBhvr>
                                        <p:cTn id="90" dur="1000" fill="hold"/>
                                        <p:tgtEl>
                                          <p:spTgt spid="20"/>
                                        </p:tgtEl>
                                        <p:attrNameLst>
                                          <p:attrName>ppt_x</p:attrName>
                                        </p:attrNameLst>
                                      </p:cBhvr>
                                      <p:tavLst>
                                        <p:tav tm="0">
                                          <p:val>
                                            <p:strVal val="#ppt_x"/>
                                          </p:val>
                                        </p:tav>
                                        <p:tav tm="100000">
                                          <p:val>
                                            <p:strVal val="#ppt_x"/>
                                          </p:val>
                                        </p:tav>
                                      </p:tavLst>
                                    </p:anim>
                                    <p:anim calcmode="lin" valueType="num">
                                      <p:cBhvr>
                                        <p:cTn id="91" dur="1000" fill="hold"/>
                                        <p:tgtEl>
                                          <p:spTgt spid="20"/>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fade">
                                      <p:cBhvr>
                                        <p:cTn id="94" dur="1000"/>
                                        <p:tgtEl>
                                          <p:spTgt spid="21"/>
                                        </p:tgtEl>
                                      </p:cBhvr>
                                    </p:animEffect>
                                    <p:anim calcmode="lin" valueType="num">
                                      <p:cBhvr>
                                        <p:cTn id="95" dur="1000" fill="hold"/>
                                        <p:tgtEl>
                                          <p:spTgt spid="21"/>
                                        </p:tgtEl>
                                        <p:attrNameLst>
                                          <p:attrName>ppt_x</p:attrName>
                                        </p:attrNameLst>
                                      </p:cBhvr>
                                      <p:tavLst>
                                        <p:tav tm="0">
                                          <p:val>
                                            <p:strVal val="#ppt_x"/>
                                          </p:val>
                                        </p:tav>
                                        <p:tav tm="100000">
                                          <p:val>
                                            <p:strVal val="#ppt_x"/>
                                          </p:val>
                                        </p:tav>
                                      </p:tavLst>
                                    </p:anim>
                                    <p:anim calcmode="lin" valueType="num">
                                      <p:cBhvr>
                                        <p:cTn id="96" dur="1000" fill="hold"/>
                                        <p:tgtEl>
                                          <p:spTgt spid="21"/>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1000"/>
                                        <p:tgtEl>
                                          <p:spTgt spid="22"/>
                                        </p:tgtEl>
                                      </p:cBhvr>
                                    </p:animEffect>
                                    <p:anim calcmode="lin" valueType="num">
                                      <p:cBhvr>
                                        <p:cTn id="100" dur="1000" fill="hold"/>
                                        <p:tgtEl>
                                          <p:spTgt spid="22"/>
                                        </p:tgtEl>
                                        <p:attrNameLst>
                                          <p:attrName>ppt_x</p:attrName>
                                        </p:attrNameLst>
                                      </p:cBhvr>
                                      <p:tavLst>
                                        <p:tav tm="0">
                                          <p:val>
                                            <p:strVal val="#ppt_x"/>
                                          </p:val>
                                        </p:tav>
                                        <p:tav tm="100000">
                                          <p:val>
                                            <p:strVal val="#ppt_x"/>
                                          </p:val>
                                        </p:tav>
                                      </p:tavLst>
                                    </p:anim>
                                    <p:anim calcmode="lin" valueType="num">
                                      <p:cBhvr>
                                        <p:cTn id="10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grpId="0" nodeType="clickEffect">
                                  <p:stCondLst>
                                    <p:cond delay="0"/>
                                  </p:stCondLst>
                                  <p:childTnLst>
                                    <p:set>
                                      <p:cBhvr>
                                        <p:cTn id="105" dur="1" fill="hold">
                                          <p:stCondLst>
                                            <p:cond delay="0"/>
                                          </p:stCondLst>
                                        </p:cTn>
                                        <p:tgtEl>
                                          <p:spTgt spid="17"/>
                                        </p:tgtEl>
                                        <p:attrNameLst>
                                          <p:attrName>style.visibility</p:attrName>
                                        </p:attrNameLst>
                                      </p:cBhvr>
                                      <p:to>
                                        <p:strVal val="visible"/>
                                      </p:to>
                                    </p:set>
                                    <p:animEffect transition="in" filter="fade">
                                      <p:cBhvr>
                                        <p:cTn id="106" dur="1000"/>
                                        <p:tgtEl>
                                          <p:spTgt spid="17"/>
                                        </p:tgtEl>
                                      </p:cBhvr>
                                    </p:animEffect>
                                    <p:anim calcmode="lin" valueType="num">
                                      <p:cBhvr>
                                        <p:cTn id="107" dur="1000" fill="hold"/>
                                        <p:tgtEl>
                                          <p:spTgt spid="17"/>
                                        </p:tgtEl>
                                        <p:attrNameLst>
                                          <p:attrName>ppt_x</p:attrName>
                                        </p:attrNameLst>
                                      </p:cBhvr>
                                      <p:tavLst>
                                        <p:tav tm="0">
                                          <p:val>
                                            <p:strVal val="#ppt_x"/>
                                          </p:val>
                                        </p:tav>
                                        <p:tav tm="100000">
                                          <p:val>
                                            <p:strVal val="#ppt_x"/>
                                          </p:val>
                                        </p:tav>
                                      </p:tavLst>
                                    </p:anim>
                                    <p:anim calcmode="lin" valueType="num">
                                      <p:cBhvr>
                                        <p:cTn id="10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grpId="0" nodeType="clickEffect">
                                  <p:stCondLst>
                                    <p:cond delay="0"/>
                                  </p:stCondLst>
                                  <p:childTnLst>
                                    <p:set>
                                      <p:cBhvr>
                                        <p:cTn id="112" dur="1" fill="hold">
                                          <p:stCondLst>
                                            <p:cond delay="0"/>
                                          </p:stCondLst>
                                        </p:cTn>
                                        <p:tgtEl>
                                          <p:spTgt spid="23"/>
                                        </p:tgtEl>
                                        <p:attrNameLst>
                                          <p:attrName>style.visibility</p:attrName>
                                        </p:attrNameLst>
                                      </p:cBhvr>
                                      <p:to>
                                        <p:strVal val="visible"/>
                                      </p:to>
                                    </p:set>
                                    <p:animEffect transition="in" filter="fade">
                                      <p:cBhvr>
                                        <p:cTn id="113" dur="1000"/>
                                        <p:tgtEl>
                                          <p:spTgt spid="23"/>
                                        </p:tgtEl>
                                      </p:cBhvr>
                                    </p:animEffect>
                                    <p:anim calcmode="lin" valueType="num">
                                      <p:cBhvr>
                                        <p:cTn id="114" dur="1000" fill="hold"/>
                                        <p:tgtEl>
                                          <p:spTgt spid="23"/>
                                        </p:tgtEl>
                                        <p:attrNameLst>
                                          <p:attrName>ppt_x</p:attrName>
                                        </p:attrNameLst>
                                      </p:cBhvr>
                                      <p:tavLst>
                                        <p:tav tm="0">
                                          <p:val>
                                            <p:strVal val="#ppt_x"/>
                                          </p:val>
                                        </p:tav>
                                        <p:tav tm="100000">
                                          <p:val>
                                            <p:strVal val="#ppt_x"/>
                                          </p:val>
                                        </p:tav>
                                      </p:tavLst>
                                    </p:anim>
                                    <p:anim calcmode="lin" valueType="num">
                                      <p:cBhvr>
                                        <p:cTn id="1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7" grpId="0"/>
      <p:bldP spid="8" grpId="0" animBg="1"/>
      <p:bldP spid="9" grpId="0" animBg="1"/>
      <p:bldP spid="10" grpId="0" animBg="1"/>
      <p:bldP spid="11" grpId="0" animBg="1"/>
      <p:bldP spid="13" grpId="0"/>
      <p:bldP spid="14" grpId="0"/>
      <p:bldP spid="15" grpId="0"/>
      <p:bldP spid="16" grpId="0" animBg="1"/>
      <p:bldP spid="17" grpId="0"/>
      <p:bldP spid="18" grpId="0" animBg="1"/>
      <p:bldP spid="19" grpId="0" animBg="1"/>
      <p:bldP spid="20" grpId="0" animBg="1"/>
      <p:bldP spid="21" grpId="0" animBg="1"/>
      <p:bldP spid="22" grpId="0"/>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366E-EB3F-A6ED-792A-9A77BDCDC404}"/>
              </a:ext>
            </a:extLst>
          </p:cNvPr>
          <p:cNvSpPr>
            <a:spLocks noGrp="1"/>
          </p:cNvSpPr>
          <p:nvPr>
            <p:ph type="title"/>
          </p:nvPr>
        </p:nvSpPr>
        <p:spPr/>
        <p:txBody>
          <a:bodyPr/>
          <a:lstStyle/>
          <a:p>
            <a:r>
              <a:rPr lang="en-US" dirty="0"/>
              <a:t>NPM – Node Package manager</a:t>
            </a:r>
          </a:p>
        </p:txBody>
      </p:sp>
      <p:sp>
        <p:nvSpPr>
          <p:cNvPr id="3" name="TextBox 2">
            <a:extLst>
              <a:ext uri="{FF2B5EF4-FFF2-40B4-BE49-F238E27FC236}">
                <a16:creationId xmlns:a16="http://schemas.microsoft.com/office/drawing/2014/main" id="{E435ECC9-0490-02A0-6C38-35F57A1469E1}"/>
              </a:ext>
            </a:extLst>
          </p:cNvPr>
          <p:cNvSpPr txBox="1"/>
          <p:nvPr/>
        </p:nvSpPr>
        <p:spPr>
          <a:xfrm>
            <a:off x="156593" y="908720"/>
            <a:ext cx="11809312" cy="5632311"/>
          </a:xfrm>
          <a:prstGeom prst="rect">
            <a:avLst/>
          </a:prstGeom>
          <a:noFill/>
        </p:spPr>
        <p:txBody>
          <a:bodyPr wrap="square" rtlCol="0">
            <a:spAutoFit/>
          </a:bodyPr>
          <a:lstStyle/>
          <a:p>
            <a:r>
              <a:rPr lang="en-US" sz="2000" dirty="0">
                <a:solidFill>
                  <a:schemeClr val="bg1"/>
                </a:solidFill>
              </a:rPr>
              <a:t>It is a dependency manager tool which gets installed along with node </a:t>
            </a:r>
            <a:r>
              <a:rPr lang="en-US" sz="2000" dirty="0" err="1">
                <a:solidFill>
                  <a:schemeClr val="bg1"/>
                </a:solidFill>
              </a:rPr>
              <a:t>js</a:t>
            </a:r>
            <a:r>
              <a:rPr lang="en-US" sz="2000" dirty="0">
                <a:solidFill>
                  <a:schemeClr val="bg1"/>
                </a:solidFill>
              </a:rPr>
              <a:t> in our system.</a:t>
            </a:r>
            <a:r>
              <a:rPr lang="en-IN" sz="2000" dirty="0">
                <a:solidFill>
                  <a:schemeClr val="bg1"/>
                </a:solidFill>
              </a:rPr>
              <a:t> Just like for java we had maven, we have npm for NodeJS.</a:t>
            </a:r>
          </a:p>
          <a:p>
            <a:endParaRPr lang="en-IN" sz="2000" dirty="0">
              <a:solidFill>
                <a:schemeClr val="bg1"/>
              </a:solidFill>
            </a:endParaRPr>
          </a:p>
          <a:p>
            <a:r>
              <a:rPr lang="en-IN" sz="2000" dirty="0">
                <a:solidFill>
                  <a:schemeClr val="bg1"/>
                </a:solidFill>
              </a:rPr>
              <a:t>We can find millions of reusable node modules free on internet, which helps us avoid rebuilding everything/reinvent the wheel.</a:t>
            </a:r>
          </a:p>
          <a:p>
            <a:endParaRPr lang="en-IN" sz="2000" dirty="0">
              <a:solidFill>
                <a:schemeClr val="bg1"/>
              </a:solidFill>
            </a:endParaRPr>
          </a:p>
          <a:p>
            <a:r>
              <a:rPr lang="en-IN" sz="2000" dirty="0">
                <a:solidFill>
                  <a:schemeClr val="bg1"/>
                </a:solidFill>
              </a:rPr>
              <a:t>We can see world’s largest reusable code repository on </a:t>
            </a:r>
            <a:r>
              <a:rPr lang="en-IN" sz="2000" dirty="0">
                <a:solidFill>
                  <a:schemeClr val="bg1"/>
                </a:solidFill>
                <a:hlinkClick r:id="rId2">
                  <a:extLst>
                    <a:ext uri="{A12FA001-AC4F-418D-AE19-62706E023703}">
                      <ahyp:hlinkClr xmlns:ahyp="http://schemas.microsoft.com/office/drawing/2018/hyperlinkcolor" val="tx"/>
                    </a:ext>
                  </a:extLst>
                </a:hlinkClick>
              </a:rPr>
              <a:t>https://npmjs.com</a:t>
            </a:r>
            <a:endParaRPr lang="en-IN" sz="2000" dirty="0">
              <a:solidFill>
                <a:schemeClr val="bg1"/>
              </a:solidFill>
            </a:endParaRPr>
          </a:p>
          <a:p>
            <a:endParaRPr lang="en-IN" sz="2000" dirty="0">
              <a:solidFill>
                <a:schemeClr val="bg1"/>
              </a:solidFill>
            </a:endParaRPr>
          </a:p>
          <a:p>
            <a:r>
              <a:rPr lang="en-IN" sz="2000" dirty="0">
                <a:solidFill>
                  <a:schemeClr val="bg1"/>
                </a:solidFill>
              </a:rPr>
              <a:t>If we want to install any node module</a:t>
            </a:r>
          </a:p>
          <a:p>
            <a:endParaRPr lang="en-IN" sz="2000" dirty="0">
              <a:solidFill>
                <a:schemeClr val="bg1"/>
              </a:solidFill>
            </a:endParaRPr>
          </a:p>
          <a:p>
            <a:pPr marL="457200" indent="-457200">
              <a:buAutoNum type="arabicPeriod"/>
            </a:pPr>
            <a:r>
              <a:rPr lang="en-IN" sz="2000" dirty="0">
                <a:solidFill>
                  <a:schemeClr val="bg1"/>
                </a:solidFill>
              </a:rPr>
              <a:t>Globally - @computer level, all projects can reuse, option used to install CLI. </a:t>
            </a:r>
          </a:p>
          <a:p>
            <a:r>
              <a:rPr lang="en-IN" sz="2000" b="1" dirty="0">
                <a:solidFill>
                  <a:schemeClr val="bg1"/>
                </a:solidFill>
              </a:rPr>
              <a:t>npm install -g module</a:t>
            </a:r>
            <a:endParaRPr lang="en-IN" sz="2000" dirty="0">
              <a:solidFill>
                <a:schemeClr val="bg1"/>
              </a:solidFill>
            </a:endParaRPr>
          </a:p>
          <a:p>
            <a:pPr marL="457200" indent="-457200">
              <a:buAutoNum type="arabicPeriod"/>
            </a:pPr>
            <a:r>
              <a:rPr lang="en-IN" sz="2000" dirty="0">
                <a:solidFill>
                  <a:schemeClr val="bg1"/>
                </a:solidFill>
              </a:rPr>
              <a:t>With in the project  - @localproject level, only single project can use</a:t>
            </a:r>
          </a:p>
          <a:p>
            <a:r>
              <a:rPr lang="en-IN" sz="2000" b="1" dirty="0">
                <a:solidFill>
                  <a:schemeClr val="bg1"/>
                </a:solidFill>
              </a:rPr>
              <a:t>npm install module</a:t>
            </a:r>
          </a:p>
          <a:p>
            <a:endParaRPr lang="en-IN" sz="2000" b="1" dirty="0">
              <a:solidFill>
                <a:schemeClr val="bg1"/>
              </a:solidFill>
            </a:endParaRPr>
          </a:p>
          <a:p>
            <a:r>
              <a:rPr lang="en-IN" sz="2000" dirty="0">
                <a:solidFill>
                  <a:schemeClr val="bg1"/>
                </a:solidFill>
              </a:rPr>
              <a:t>When we build java project, we saw a pom.xml which contains dependencies. We have the </a:t>
            </a:r>
            <a:r>
              <a:rPr lang="en-IN" sz="2000" b="1" dirty="0">
                <a:solidFill>
                  <a:schemeClr val="bg1"/>
                </a:solidFill>
              </a:rPr>
              <a:t>package.json </a:t>
            </a:r>
            <a:r>
              <a:rPr lang="en-IN" sz="2000" dirty="0">
                <a:solidFill>
                  <a:schemeClr val="bg1"/>
                </a:solidFill>
              </a:rPr>
              <a:t>file in node project which contains details about our entire project and its dependencies. To create this we use </a:t>
            </a:r>
            <a:r>
              <a:rPr lang="en-IN" sz="2000" b="1" dirty="0">
                <a:solidFill>
                  <a:schemeClr val="bg1"/>
                </a:solidFill>
              </a:rPr>
              <a:t>npm init </a:t>
            </a:r>
            <a:r>
              <a:rPr lang="en-IN" sz="2000" dirty="0">
                <a:solidFill>
                  <a:schemeClr val="bg1"/>
                </a:solidFill>
              </a:rPr>
              <a:t>command.</a:t>
            </a:r>
          </a:p>
        </p:txBody>
      </p:sp>
    </p:spTree>
    <p:extLst>
      <p:ext uri="{BB962C8B-B14F-4D97-AF65-F5344CB8AC3E}">
        <p14:creationId xmlns:p14="http://schemas.microsoft.com/office/powerpoint/2010/main" val="340525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1000"/>
                                        <p:tgtEl>
                                          <p:spTgt spid="3">
                                            <p:txEl>
                                              <p:pRg st="9" end="9"/>
                                            </p:txEl>
                                          </p:spTgt>
                                        </p:tgtEl>
                                      </p:cBhvr>
                                    </p:animEffect>
                                    <p:anim calcmode="lin" valueType="num">
                                      <p:cBhvr>
                                        <p:cTn id="4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9" end="9"/>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1000"/>
                                        <p:tgtEl>
                                          <p:spTgt spid="3">
                                            <p:txEl>
                                              <p:pRg st="10" end="10"/>
                                            </p:txEl>
                                          </p:spTgt>
                                        </p:tgtEl>
                                      </p:cBhvr>
                                    </p:animEffect>
                                    <p:anim calcmode="lin" valueType="num">
                                      <p:cBhvr>
                                        <p:cTn id="46"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1000"/>
                                        <p:tgtEl>
                                          <p:spTgt spid="3">
                                            <p:txEl>
                                              <p:pRg st="11" end="11"/>
                                            </p:txEl>
                                          </p:spTgt>
                                        </p:tgtEl>
                                      </p:cBhvr>
                                    </p:animEffect>
                                    <p:anim calcmode="lin" valueType="num">
                                      <p:cBhvr>
                                        <p:cTn id="51"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animEffect transition="in" filter="fade">
                                      <p:cBhvr>
                                        <p:cTn id="57" dur="1000"/>
                                        <p:tgtEl>
                                          <p:spTgt spid="3">
                                            <p:txEl>
                                              <p:pRg st="13" end="13"/>
                                            </p:txEl>
                                          </p:spTgt>
                                        </p:tgtEl>
                                      </p:cBhvr>
                                    </p:animEffect>
                                    <p:anim calcmode="lin" valueType="num">
                                      <p:cBhvr>
                                        <p:cTn id="58"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59"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sz="3600" dirty="0">
                <a:latin typeface="Cooper Black" panose="0208090404030B020404" pitchFamily="18" charset="0"/>
              </a:rPr>
              <a:t>What is JavaScript?</a:t>
            </a:r>
          </a:p>
        </p:txBody>
      </p:sp>
      <p:sp>
        <p:nvSpPr>
          <p:cNvPr id="25" name="TextBox 24">
            <a:extLst>
              <a:ext uri="{FF2B5EF4-FFF2-40B4-BE49-F238E27FC236}">
                <a16:creationId xmlns:a16="http://schemas.microsoft.com/office/drawing/2014/main" id="{D18D1CC5-623F-03B2-964B-7D8171081D31}"/>
              </a:ext>
            </a:extLst>
          </p:cNvPr>
          <p:cNvSpPr txBox="1"/>
          <p:nvPr/>
        </p:nvSpPr>
        <p:spPr>
          <a:xfrm>
            <a:off x="261764" y="779090"/>
            <a:ext cx="11737305" cy="4401205"/>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chemeClr val="bg1"/>
                </a:solidFill>
              </a:rPr>
              <a:t>JS is a case-sensitive programming language. (80% developers make case-sensitive errors)</a:t>
            </a:r>
          </a:p>
          <a:p>
            <a:pPr marL="342900" indent="-342900" algn="just">
              <a:buFont typeface="Arial" panose="020B0604020202020204" pitchFamily="34" charset="0"/>
              <a:buChar char="•"/>
            </a:pPr>
            <a:r>
              <a:rPr lang="en-IN" sz="2000" b="1" dirty="0">
                <a:solidFill>
                  <a:schemeClr val="bg1"/>
                </a:solidFill>
              </a:rPr>
              <a:t>JavaScript is a Dynamically typed language. </a:t>
            </a:r>
            <a:r>
              <a:rPr lang="en-IN" sz="2000" b="1" dirty="0">
                <a:solidFill>
                  <a:schemeClr val="bg1"/>
                </a:solidFill>
                <a:sym typeface="Wingdings" panose="05000000000000000000" pitchFamily="2" charset="2"/>
              </a:rPr>
              <a:t></a:t>
            </a:r>
            <a:r>
              <a:rPr lang="en-IN" sz="2000" b="1" dirty="0">
                <a:solidFill>
                  <a:schemeClr val="bg1"/>
                </a:solidFill>
              </a:rPr>
              <a:t> </a:t>
            </a:r>
            <a:r>
              <a:rPr lang="en-IN" sz="2000" dirty="0">
                <a:solidFill>
                  <a:schemeClr val="bg1"/>
                </a:solidFill>
              </a:rPr>
              <a:t>Means when we create variable in JS, we don’t need to provide the type of the variable, based on the value we assign, the variable data type will be detected automatically.</a:t>
            </a:r>
          </a:p>
          <a:p>
            <a:pPr marL="342900" indent="-342900" algn="just">
              <a:buFont typeface="Arial" panose="020B0604020202020204" pitchFamily="34" charset="0"/>
              <a:buChar char="•"/>
            </a:pPr>
            <a:r>
              <a:rPr lang="en-IN" sz="2000" dirty="0">
                <a:solidFill>
                  <a:schemeClr val="bg1"/>
                </a:solidFill>
              </a:rPr>
              <a:t>Every statement in JS ends with semi-colon (;)</a:t>
            </a:r>
          </a:p>
          <a:p>
            <a:pPr marL="342900" indent="-342900" algn="just">
              <a:buFont typeface="Arial" panose="020B0604020202020204" pitchFamily="34" charset="0"/>
              <a:buChar char="•"/>
            </a:pPr>
            <a:r>
              <a:rPr lang="en-IN" sz="2000" dirty="0">
                <a:solidFill>
                  <a:schemeClr val="bg1"/>
                </a:solidFill>
              </a:rPr>
              <a:t>To create variables we can use </a:t>
            </a:r>
            <a:r>
              <a:rPr lang="en-IN" sz="2000" b="1" dirty="0">
                <a:solidFill>
                  <a:schemeClr val="bg1"/>
                </a:solidFill>
              </a:rPr>
              <a:t>var </a:t>
            </a:r>
            <a:r>
              <a:rPr lang="en-IN" sz="2000" dirty="0">
                <a:solidFill>
                  <a:schemeClr val="bg1"/>
                </a:solidFill>
              </a:rPr>
              <a:t>or </a:t>
            </a:r>
            <a:r>
              <a:rPr lang="en-IN" sz="2000" b="1" dirty="0">
                <a:solidFill>
                  <a:schemeClr val="bg1"/>
                </a:solidFill>
              </a:rPr>
              <a:t>let</a:t>
            </a:r>
            <a:r>
              <a:rPr lang="en-IN" sz="2000" dirty="0">
                <a:solidFill>
                  <a:schemeClr val="bg1"/>
                </a:solidFill>
              </a:rPr>
              <a:t>, the var creates a global variable in scope, let is used to create local scoped variable.</a:t>
            </a:r>
          </a:p>
          <a:p>
            <a:pPr marL="342900" indent="-342900" algn="just">
              <a:buFont typeface="Arial" panose="020B0604020202020204" pitchFamily="34" charset="0"/>
              <a:buChar char="•"/>
            </a:pPr>
            <a:r>
              <a:rPr lang="en-IN" sz="2000" dirty="0">
                <a:solidFill>
                  <a:schemeClr val="bg1"/>
                </a:solidFill>
              </a:rPr>
              <a:t>When we create variable and not assign value, it becomes null.</a:t>
            </a:r>
          </a:p>
          <a:p>
            <a:pPr marL="342900" indent="-342900" algn="just">
              <a:buFont typeface="Arial" panose="020B0604020202020204" pitchFamily="34" charset="0"/>
              <a:buChar char="•"/>
            </a:pPr>
            <a:r>
              <a:rPr lang="en-IN" sz="2000" dirty="0">
                <a:solidFill>
                  <a:schemeClr val="bg1"/>
                </a:solidFill>
              </a:rPr>
              <a:t>Any variable or function name in JS follows camel case naming convention. First letter of first word is small and next consecutive word’s first letter will be caps. E.g. wearelearningjs </a:t>
            </a:r>
            <a:r>
              <a:rPr lang="en-IN" sz="2000" dirty="0">
                <a:solidFill>
                  <a:schemeClr val="bg1"/>
                </a:solidFill>
                <a:sym typeface="Wingdings" panose="05000000000000000000" pitchFamily="2" charset="2"/>
              </a:rPr>
              <a:t> weAreLearningJS</a:t>
            </a:r>
          </a:p>
          <a:p>
            <a:pPr marL="342900" indent="-342900" algn="just">
              <a:buFont typeface="Arial" panose="020B0604020202020204" pitchFamily="34" charset="0"/>
              <a:buChar char="•"/>
            </a:pPr>
            <a:r>
              <a:rPr lang="en-IN" sz="2000" dirty="0">
                <a:solidFill>
                  <a:schemeClr val="bg1"/>
                </a:solidFill>
                <a:sym typeface="Wingdings" panose="05000000000000000000" pitchFamily="2" charset="2"/>
              </a:rPr>
              <a:t>In JS = is assignment operator, == compares the values, === compares the values and data types</a:t>
            </a:r>
          </a:p>
          <a:p>
            <a:pPr marL="342900" indent="-342900" algn="just">
              <a:buFont typeface="Arial" panose="020B0604020202020204" pitchFamily="34" charset="0"/>
              <a:buChar char="•"/>
            </a:pPr>
            <a:r>
              <a:rPr lang="en-IN" sz="2000" dirty="0">
                <a:solidFill>
                  <a:schemeClr val="bg1"/>
                </a:solidFill>
                <a:sym typeface="Wingdings" panose="05000000000000000000" pitchFamily="2" charset="2"/>
              </a:rPr>
              <a:t>( ) – parenthesis     { } – curly braces     [ ] – bracket</a:t>
            </a:r>
          </a:p>
          <a:p>
            <a:pPr marL="342900" indent="-342900" algn="just">
              <a:buFont typeface="Arial" panose="020B0604020202020204" pitchFamily="34" charset="0"/>
              <a:buChar char="•"/>
            </a:pPr>
            <a:r>
              <a:rPr lang="en-IN" sz="2000" dirty="0">
                <a:solidFill>
                  <a:schemeClr val="bg1"/>
                </a:solidFill>
                <a:sym typeface="Wingdings" panose="05000000000000000000" pitchFamily="2" charset="2"/>
              </a:rPr>
              <a:t>JS also offers function syntax – </a:t>
            </a:r>
            <a:r>
              <a:rPr lang="en-IN" sz="2000" b="1" dirty="0">
                <a:solidFill>
                  <a:schemeClr val="bg1"/>
                </a:solidFill>
                <a:sym typeface="Wingdings" panose="05000000000000000000" pitchFamily="2" charset="2"/>
              </a:rPr>
              <a:t>anonymous function, named functions</a:t>
            </a:r>
          </a:p>
          <a:p>
            <a:pPr marL="342900" indent="-342900" algn="just">
              <a:buFont typeface="Arial" panose="020B0604020202020204" pitchFamily="34" charset="0"/>
              <a:buChar char="•"/>
            </a:pPr>
            <a:r>
              <a:rPr lang="en-IN" sz="2000" dirty="0">
                <a:solidFill>
                  <a:schemeClr val="bg1"/>
                </a:solidFill>
                <a:sym typeface="Wingdings" panose="05000000000000000000" pitchFamily="2" charset="2"/>
              </a:rPr>
              <a:t>JS is a </a:t>
            </a:r>
            <a:r>
              <a:rPr lang="en-IN" sz="2000" b="1" dirty="0">
                <a:solidFill>
                  <a:schemeClr val="bg1"/>
                </a:solidFill>
                <a:sym typeface="Wingdings" panose="05000000000000000000" pitchFamily="2" charset="2"/>
              </a:rPr>
              <a:t>asynchronous non-blocking IO programming</a:t>
            </a:r>
            <a:endParaRPr lang="en-IN" sz="2000" dirty="0">
              <a:solidFill>
                <a:schemeClr val="bg1"/>
              </a:solidFill>
              <a:sym typeface="Wingdings" panose="05000000000000000000" pitchFamily="2" charset="2"/>
            </a:endParaRPr>
          </a:p>
        </p:txBody>
      </p:sp>
    </p:spTree>
    <p:extLst>
      <p:ext uri="{BB962C8B-B14F-4D97-AF65-F5344CB8AC3E}">
        <p14:creationId xmlns:p14="http://schemas.microsoft.com/office/powerpoint/2010/main" val="72852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Variables in JS</a:t>
            </a:r>
          </a:p>
        </p:txBody>
      </p:sp>
    </p:spTree>
    <p:extLst>
      <p:ext uri="{BB962C8B-B14F-4D97-AF65-F5344CB8AC3E}">
        <p14:creationId xmlns:p14="http://schemas.microsoft.com/office/powerpoint/2010/main" val="376049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Asynchronous Non Blocking IO</a:t>
            </a:r>
          </a:p>
        </p:txBody>
      </p:sp>
      <p:sp>
        <p:nvSpPr>
          <p:cNvPr id="4" name="Smiley Face 3">
            <a:extLst>
              <a:ext uri="{FF2B5EF4-FFF2-40B4-BE49-F238E27FC236}">
                <a16:creationId xmlns:a16="http://schemas.microsoft.com/office/drawing/2014/main" id="{F23C2F06-F3DD-93D3-C78B-C3A0F57437FC}"/>
              </a:ext>
            </a:extLst>
          </p:cNvPr>
          <p:cNvSpPr/>
          <p:nvPr/>
        </p:nvSpPr>
        <p:spPr>
          <a:xfrm>
            <a:off x="1027173" y="784925"/>
            <a:ext cx="674751" cy="627851"/>
          </a:xfrm>
          <a:prstGeom prst="smileyFac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42BD904-C134-B0AC-486F-B80284999441}"/>
              </a:ext>
            </a:extLst>
          </p:cNvPr>
          <p:cNvSpPr/>
          <p:nvPr/>
        </p:nvSpPr>
        <p:spPr>
          <a:xfrm>
            <a:off x="3619726" y="846822"/>
            <a:ext cx="2232248" cy="50405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Browser</a:t>
            </a:r>
          </a:p>
        </p:txBody>
      </p:sp>
      <p:sp>
        <p:nvSpPr>
          <p:cNvPr id="7" name="Rectangle 6">
            <a:extLst>
              <a:ext uri="{FF2B5EF4-FFF2-40B4-BE49-F238E27FC236}">
                <a16:creationId xmlns:a16="http://schemas.microsoft.com/office/drawing/2014/main" id="{A847D666-F445-B99E-08EC-9A7AFCE8032B}"/>
              </a:ext>
            </a:extLst>
          </p:cNvPr>
          <p:cNvSpPr/>
          <p:nvPr/>
        </p:nvSpPr>
        <p:spPr>
          <a:xfrm>
            <a:off x="7452975" y="846822"/>
            <a:ext cx="2232248" cy="50405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Server</a:t>
            </a:r>
          </a:p>
        </p:txBody>
      </p:sp>
      <p:cxnSp>
        <p:nvCxnSpPr>
          <p:cNvPr id="19" name="Straight Connector 18">
            <a:extLst>
              <a:ext uri="{FF2B5EF4-FFF2-40B4-BE49-F238E27FC236}">
                <a16:creationId xmlns:a16="http://schemas.microsoft.com/office/drawing/2014/main" id="{1C0D5D3D-C26E-01BD-0A26-7731B8859601}"/>
              </a:ext>
            </a:extLst>
          </p:cNvPr>
          <p:cNvCxnSpPr>
            <a:stCxn id="4" idx="4"/>
          </p:cNvCxnSpPr>
          <p:nvPr/>
        </p:nvCxnSpPr>
        <p:spPr>
          <a:xfrm flipH="1">
            <a:off x="1364548" y="1412776"/>
            <a:ext cx="1" cy="496855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1F18AA95-48FF-2B8B-1228-452E8794F4C5}"/>
              </a:ext>
            </a:extLst>
          </p:cNvPr>
          <p:cNvCxnSpPr>
            <a:cxnSpLocks/>
            <a:stCxn id="6" idx="2"/>
          </p:cNvCxnSpPr>
          <p:nvPr/>
        </p:nvCxnSpPr>
        <p:spPr>
          <a:xfrm>
            <a:off x="4735850" y="1350878"/>
            <a:ext cx="0" cy="4882853"/>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28BF56F-F11F-3F72-CEFD-6A5FB62FEA49}"/>
              </a:ext>
            </a:extLst>
          </p:cNvPr>
          <p:cNvCxnSpPr>
            <a:cxnSpLocks/>
            <a:stCxn id="7" idx="2"/>
          </p:cNvCxnSpPr>
          <p:nvPr/>
        </p:nvCxnSpPr>
        <p:spPr>
          <a:xfrm>
            <a:off x="8569099" y="1350878"/>
            <a:ext cx="19915" cy="4882853"/>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8" name="Arrow: Right 237">
            <a:extLst>
              <a:ext uri="{FF2B5EF4-FFF2-40B4-BE49-F238E27FC236}">
                <a16:creationId xmlns:a16="http://schemas.microsoft.com/office/drawing/2014/main" id="{377A966F-0C60-8FC8-AB3E-F57CBD1434FF}"/>
              </a:ext>
            </a:extLst>
          </p:cNvPr>
          <p:cNvSpPr/>
          <p:nvPr/>
        </p:nvSpPr>
        <p:spPr>
          <a:xfrm>
            <a:off x="1364548" y="1710918"/>
            <a:ext cx="3371301" cy="288032"/>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044A769E-BE5A-FF53-D068-8FF0C287F95B}"/>
              </a:ext>
            </a:extLst>
          </p:cNvPr>
          <p:cNvSpPr/>
          <p:nvPr/>
        </p:nvSpPr>
        <p:spPr>
          <a:xfrm>
            <a:off x="4712081" y="1854934"/>
            <a:ext cx="164610" cy="13303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B990E119-7D35-1EEE-B0F7-4AF1CD322128}"/>
              </a:ext>
            </a:extLst>
          </p:cNvPr>
          <p:cNvSpPr/>
          <p:nvPr/>
        </p:nvSpPr>
        <p:spPr>
          <a:xfrm>
            <a:off x="8582149" y="2098891"/>
            <a:ext cx="166596" cy="88334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1" name="Arrow: Right 290">
            <a:extLst>
              <a:ext uri="{FF2B5EF4-FFF2-40B4-BE49-F238E27FC236}">
                <a16:creationId xmlns:a16="http://schemas.microsoft.com/office/drawing/2014/main" id="{482D4D7C-E0AD-E8FB-0B35-FC4C1F38E81B}"/>
              </a:ext>
            </a:extLst>
          </p:cNvPr>
          <p:cNvSpPr/>
          <p:nvPr/>
        </p:nvSpPr>
        <p:spPr>
          <a:xfrm>
            <a:off x="4891730" y="1993738"/>
            <a:ext cx="3694999" cy="249989"/>
          </a:xfrm>
          <a:prstGeom prst="rightArrow">
            <a:avLst>
              <a:gd name="adj1" fmla="val 43173"/>
              <a:gd name="adj2" fmla="val 5000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5" name="Arrow: Right 294">
            <a:extLst>
              <a:ext uri="{FF2B5EF4-FFF2-40B4-BE49-F238E27FC236}">
                <a16:creationId xmlns:a16="http://schemas.microsoft.com/office/drawing/2014/main" id="{36089041-D17C-E399-24DA-581C41DC3B5A}"/>
              </a:ext>
            </a:extLst>
          </p:cNvPr>
          <p:cNvSpPr/>
          <p:nvPr/>
        </p:nvSpPr>
        <p:spPr>
          <a:xfrm rot="10800000">
            <a:off x="4865375" y="2813991"/>
            <a:ext cx="3694999" cy="249989"/>
          </a:xfrm>
          <a:prstGeom prst="rightArrow">
            <a:avLst>
              <a:gd name="adj1" fmla="val 43173"/>
              <a:gd name="adj2" fmla="val 5000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8" name="Arrow: Right 297">
            <a:extLst>
              <a:ext uri="{FF2B5EF4-FFF2-40B4-BE49-F238E27FC236}">
                <a16:creationId xmlns:a16="http://schemas.microsoft.com/office/drawing/2014/main" id="{255270E4-EDD2-0875-FBBC-6585B3F22B71}"/>
              </a:ext>
            </a:extLst>
          </p:cNvPr>
          <p:cNvSpPr/>
          <p:nvPr/>
        </p:nvSpPr>
        <p:spPr>
          <a:xfrm rot="10800000">
            <a:off x="1352663" y="2982236"/>
            <a:ext cx="3347533" cy="288031"/>
          </a:xfrm>
          <a:prstGeom prst="rightArrow">
            <a:avLst>
              <a:gd name="adj1" fmla="val 43173"/>
              <a:gd name="adj2" fmla="val 5000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8" name="&quot;Not Allowed&quot; Symbol 317">
            <a:extLst>
              <a:ext uri="{FF2B5EF4-FFF2-40B4-BE49-F238E27FC236}">
                <a16:creationId xmlns:a16="http://schemas.microsoft.com/office/drawing/2014/main" id="{F1F63469-9CC3-144F-8134-06132914C40B}"/>
              </a:ext>
            </a:extLst>
          </p:cNvPr>
          <p:cNvSpPr/>
          <p:nvPr/>
        </p:nvSpPr>
        <p:spPr>
          <a:xfrm>
            <a:off x="1086980" y="4058978"/>
            <a:ext cx="453761" cy="389151"/>
          </a:xfrm>
          <a:prstGeom prst="noSmoking">
            <a:avLst/>
          </a:prstGeom>
          <a:solidFill>
            <a:srgbClr val="FF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321" name="Left Brace 320">
            <a:extLst>
              <a:ext uri="{FF2B5EF4-FFF2-40B4-BE49-F238E27FC236}">
                <a16:creationId xmlns:a16="http://schemas.microsoft.com/office/drawing/2014/main" id="{BEF001D5-227B-3FED-CB98-8BAD72AADDD1}"/>
              </a:ext>
            </a:extLst>
          </p:cNvPr>
          <p:cNvSpPr/>
          <p:nvPr/>
        </p:nvSpPr>
        <p:spPr>
          <a:xfrm rot="10800000">
            <a:off x="9104269" y="1556792"/>
            <a:ext cx="680250" cy="1656184"/>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329" name="TextBox 328">
            <a:extLst>
              <a:ext uri="{FF2B5EF4-FFF2-40B4-BE49-F238E27FC236}">
                <a16:creationId xmlns:a16="http://schemas.microsoft.com/office/drawing/2014/main" id="{0B76BE61-D18A-6ACD-35C0-FD1C4FAAEE67}"/>
              </a:ext>
            </a:extLst>
          </p:cNvPr>
          <p:cNvSpPr txBox="1"/>
          <p:nvPr/>
        </p:nvSpPr>
        <p:spPr>
          <a:xfrm>
            <a:off x="9780161" y="1955192"/>
            <a:ext cx="2088232" cy="830997"/>
          </a:xfrm>
          <a:prstGeom prst="rect">
            <a:avLst/>
          </a:prstGeom>
          <a:noFill/>
        </p:spPr>
        <p:txBody>
          <a:bodyPr wrap="square" rtlCol="0">
            <a:spAutoFit/>
          </a:bodyPr>
          <a:lstStyle/>
          <a:p>
            <a:r>
              <a:rPr lang="en-US" dirty="0">
                <a:solidFill>
                  <a:schemeClr val="bg1"/>
                </a:solidFill>
              </a:rPr>
              <a:t>Synchronous behavior</a:t>
            </a:r>
          </a:p>
        </p:txBody>
      </p:sp>
      <p:sp>
        <p:nvSpPr>
          <p:cNvPr id="330" name="Rectangle 329">
            <a:extLst>
              <a:ext uri="{FF2B5EF4-FFF2-40B4-BE49-F238E27FC236}">
                <a16:creationId xmlns:a16="http://schemas.microsoft.com/office/drawing/2014/main" id="{502F7D39-0CAB-03D3-08A2-07C3A420E687}"/>
              </a:ext>
            </a:extLst>
          </p:cNvPr>
          <p:cNvSpPr/>
          <p:nvPr/>
        </p:nvSpPr>
        <p:spPr>
          <a:xfrm>
            <a:off x="4697046" y="3952549"/>
            <a:ext cx="166595" cy="69500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1" name="Arrow: Right 330">
            <a:extLst>
              <a:ext uri="{FF2B5EF4-FFF2-40B4-BE49-F238E27FC236}">
                <a16:creationId xmlns:a16="http://schemas.microsoft.com/office/drawing/2014/main" id="{67E6E85D-E0C5-3B0B-F8B6-9540167756F6}"/>
              </a:ext>
            </a:extLst>
          </p:cNvPr>
          <p:cNvSpPr/>
          <p:nvPr/>
        </p:nvSpPr>
        <p:spPr>
          <a:xfrm>
            <a:off x="1325745" y="3789040"/>
            <a:ext cx="3371301" cy="288032"/>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2" name="Rectangle 331">
            <a:extLst>
              <a:ext uri="{FF2B5EF4-FFF2-40B4-BE49-F238E27FC236}">
                <a16:creationId xmlns:a16="http://schemas.microsoft.com/office/drawing/2014/main" id="{4F373DB6-C204-85AE-D47F-B38B1CF20221}"/>
              </a:ext>
            </a:extLst>
          </p:cNvPr>
          <p:cNvSpPr/>
          <p:nvPr/>
        </p:nvSpPr>
        <p:spPr>
          <a:xfrm>
            <a:off x="8560374" y="4357138"/>
            <a:ext cx="166596" cy="8608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3" name="Arrow: Right 332">
            <a:extLst>
              <a:ext uri="{FF2B5EF4-FFF2-40B4-BE49-F238E27FC236}">
                <a16:creationId xmlns:a16="http://schemas.microsoft.com/office/drawing/2014/main" id="{93FE8649-6EF8-4E4D-FEA7-3705B41BCC1A}"/>
              </a:ext>
            </a:extLst>
          </p:cNvPr>
          <p:cNvSpPr/>
          <p:nvPr/>
        </p:nvSpPr>
        <p:spPr>
          <a:xfrm>
            <a:off x="4878677" y="4273533"/>
            <a:ext cx="3694999" cy="249989"/>
          </a:xfrm>
          <a:prstGeom prst="rightArrow">
            <a:avLst>
              <a:gd name="adj1" fmla="val 43173"/>
              <a:gd name="adj2" fmla="val 5000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4" name="Arrow: Right 333">
            <a:extLst>
              <a:ext uri="{FF2B5EF4-FFF2-40B4-BE49-F238E27FC236}">
                <a16:creationId xmlns:a16="http://schemas.microsoft.com/office/drawing/2014/main" id="{6BD67016-4E48-0313-862C-841B173A2E2F}"/>
              </a:ext>
            </a:extLst>
          </p:cNvPr>
          <p:cNvSpPr/>
          <p:nvPr/>
        </p:nvSpPr>
        <p:spPr>
          <a:xfrm rot="10800000">
            <a:off x="1345754" y="4472747"/>
            <a:ext cx="3347533" cy="288031"/>
          </a:xfrm>
          <a:prstGeom prst="rightArrow">
            <a:avLst>
              <a:gd name="adj1" fmla="val 43173"/>
              <a:gd name="adj2" fmla="val 5000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5" name="Arrow: Right 334">
            <a:extLst>
              <a:ext uri="{FF2B5EF4-FFF2-40B4-BE49-F238E27FC236}">
                <a16:creationId xmlns:a16="http://schemas.microsoft.com/office/drawing/2014/main" id="{331336F1-5DFF-5EFB-76ED-50CEAA4C1ED4}"/>
              </a:ext>
            </a:extLst>
          </p:cNvPr>
          <p:cNvSpPr/>
          <p:nvPr/>
        </p:nvSpPr>
        <p:spPr>
          <a:xfrm rot="10800000">
            <a:off x="4891729" y="5051585"/>
            <a:ext cx="3694999" cy="249989"/>
          </a:xfrm>
          <a:prstGeom prst="rightArrow">
            <a:avLst>
              <a:gd name="adj1" fmla="val 43173"/>
              <a:gd name="adj2" fmla="val 5000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7" name="Rectangle 336">
            <a:extLst>
              <a:ext uri="{FF2B5EF4-FFF2-40B4-BE49-F238E27FC236}">
                <a16:creationId xmlns:a16="http://schemas.microsoft.com/office/drawing/2014/main" id="{D2DDD3EA-71FF-7902-16C4-16E1195057C9}"/>
              </a:ext>
            </a:extLst>
          </p:cNvPr>
          <p:cNvSpPr/>
          <p:nvPr/>
        </p:nvSpPr>
        <p:spPr>
          <a:xfrm>
            <a:off x="4730493" y="5148138"/>
            <a:ext cx="166595" cy="69500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8" name="TextBox 337">
            <a:extLst>
              <a:ext uri="{FF2B5EF4-FFF2-40B4-BE49-F238E27FC236}">
                <a16:creationId xmlns:a16="http://schemas.microsoft.com/office/drawing/2014/main" id="{7F5E8DF7-C1E2-8FF8-6814-143CD10F8A95}"/>
              </a:ext>
            </a:extLst>
          </p:cNvPr>
          <p:cNvSpPr txBox="1"/>
          <p:nvPr/>
        </p:nvSpPr>
        <p:spPr>
          <a:xfrm>
            <a:off x="4935892" y="5259848"/>
            <a:ext cx="1656183" cy="523220"/>
          </a:xfrm>
          <a:prstGeom prst="rect">
            <a:avLst/>
          </a:prstGeom>
          <a:noFill/>
        </p:spPr>
        <p:txBody>
          <a:bodyPr wrap="square" rtlCol="0">
            <a:spAutoFit/>
          </a:bodyPr>
          <a:lstStyle/>
          <a:p>
            <a:r>
              <a:rPr lang="en-US" sz="1400" dirty="0">
                <a:solidFill>
                  <a:schemeClr val="bg1"/>
                </a:solidFill>
              </a:rPr>
              <a:t>Callback function / promise</a:t>
            </a:r>
          </a:p>
        </p:txBody>
      </p:sp>
      <p:sp>
        <p:nvSpPr>
          <p:cNvPr id="339" name="Arrow: Right 338">
            <a:extLst>
              <a:ext uri="{FF2B5EF4-FFF2-40B4-BE49-F238E27FC236}">
                <a16:creationId xmlns:a16="http://schemas.microsoft.com/office/drawing/2014/main" id="{EFB4BEEC-9823-80C5-ADA3-ED199B9CD497}"/>
              </a:ext>
            </a:extLst>
          </p:cNvPr>
          <p:cNvSpPr/>
          <p:nvPr/>
        </p:nvSpPr>
        <p:spPr>
          <a:xfrm rot="10800000">
            <a:off x="1346771" y="5639052"/>
            <a:ext cx="3347533" cy="288031"/>
          </a:xfrm>
          <a:prstGeom prst="rightArrow">
            <a:avLst>
              <a:gd name="adj1" fmla="val 43173"/>
              <a:gd name="adj2" fmla="val 5000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0" name="&quot;Not Allowed&quot; Symbol 339">
            <a:extLst>
              <a:ext uri="{FF2B5EF4-FFF2-40B4-BE49-F238E27FC236}">
                <a16:creationId xmlns:a16="http://schemas.microsoft.com/office/drawing/2014/main" id="{50A98285-12DF-2235-1C15-AF84DAD0C295}"/>
              </a:ext>
            </a:extLst>
          </p:cNvPr>
          <p:cNvSpPr/>
          <p:nvPr/>
        </p:nvSpPr>
        <p:spPr>
          <a:xfrm>
            <a:off x="1054228" y="2213606"/>
            <a:ext cx="583049" cy="569102"/>
          </a:xfrm>
          <a:prstGeom prst="noSmoking">
            <a:avLst/>
          </a:prstGeom>
          <a:solidFill>
            <a:srgbClr val="FF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342" name="TextBox 341">
            <a:extLst>
              <a:ext uri="{FF2B5EF4-FFF2-40B4-BE49-F238E27FC236}">
                <a16:creationId xmlns:a16="http://schemas.microsoft.com/office/drawing/2014/main" id="{7AE58C98-4D16-0F33-BE1B-2AFDF5781B36}"/>
              </a:ext>
            </a:extLst>
          </p:cNvPr>
          <p:cNvSpPr txBox="1"/>
          <p:nvPr/>
        </p:nvSpPr>
        <p:spPr>
          <a:xfrm>
            <a:off x="1993948" y="2284198"/>
            <a:ext cx="1656183" cy="523220"/>
          </a:xfrm>
          <a:prstGeom prst="rect">
            <a:avLst/>
          </a:prstGeom>
          <a:noFill/>
        </p:spPr>
        <p:txBody>
          <a:bodyPr wrap="square" rtlCol="0">
            <a:spAutoFit/>
          </a:bodyPr>
          <a:lstStyle/>
          <a:p>
            <a:r>
              <a:rPr lang="en-US" sz="1400" dirty="0">
                <a:solidFill>
                  <a:schemeClr val="bg1"/>
                </a:solidFill>
              </a:rPr>
              <a:t>User is blocked in this time</a:t>
            </a:r>
          </a:p>
        </p:txBody>
      </p:sp>
      <p:sp>
        <p:nvSpPr>
          <p:cNvPr id="343" name="TextBox 342">
            <a:extLst>
              <a:ext uri="{FF2B5EF4-FFF2-40B4-BE49-F238E27FC236}">
                <a16:creationId xmlns:a16="http://schemas.microsoft.com/office/drawing/2014/main" id="{69BA10E5-BD31-64F7-DC1A-839A8F85B7F5}"/>
              </a:ext>
            </a:extLst>
          </p:cNvPr>
          <p:cNvSpPr txBox="1"/>
          <p:nvPr/>
        </p:nvSpPr>
        <p:spPr>
          <a:xfrm>
            <a:off x="1807946" y="4052099"/>
            <a:ext cx="1656183" cy="523220"/>
          </a:xfrm>
          <a:prstGeom prst="rect">
            <a:avLst/>
          </a:prstGeom>
          <a:noFill/>
        </p:spPr>
        <p:txBody>
          <a:bodyPr wrap="square" rtlCol="0">
            <a:spAutoFit/>
          </a:bodyPr>
          <a:lstStyle/>
          <a:p>
            <a:r>
              <a:rPr lang="en-US" sz="1400" dirty="0">
                <a:solidFill>
                  <a:schemeClr val="bg1"/>
                </a:solidFill>
              </a:rPr>
              <a:t>User is blocked in this time</a:t>
            </a:r>
          </a:p>
        </p:txBody>
      </p:sp>
      <p:sp>
        <p:nvSpPr>
          <p:cNvPr id="344" name="TextBox 343">
            <a:extLst>
              <a:ext uri="{FF2B5EF4-FFF2-40B4-BE49-F238E27FC236}">
                <a16:creationId xmlns:a16="http://schemas.microsoft.com/office/drawing/2014/main" id="{F42314A0-4390-DC7F-D923-632E60E7AC54}"/>
              </a:ext>
            </a:extLst>
          </p:cNvPr>
          <p:cNvSpPr txBox="1"/>
          <p:nvPr/>
        </p:nvSpPr>
        <p:spPr>
          <a:xfrm>
            <a:off x="1784421" y="4923198"/>
            <a:ext cx="1656183" cy="523220"/>
          </a:xfrm>
          <a:prstGeom prst="rect">
            <a:avLst/>
          </a:prstGeom>
          <a:noFill/>
        </p:spPr>
        <p:txBody>
          <a:bodyPr wrap="square" rtlCol="0">
            <a:spAutoFit/>
          </a:bodyPr>
          <a:lstStyle/>
          <a:p>
            <a:r>
              <a:rPr lang="en-US" sz="1400" dirty="0">
                <a:solidFill>
                  <a:schemeClr val="bg1"/>
                </a:solidFill>
              </a:rPr>
              <a:t>User is free to do other process</a:t>
            </a:r>
          </a:p>
        </p:txBody>
      </p:sp>
      <p:sp>
        <p:nvSpPr>
          <p:cNvPr id="345" name="Left Brace 344">
            <a:extLst>
              <a:ext uri="{FF2B5EF4-FFF2-40B4-BE49-F238E27FC236}">
                <a16:creationId xmlns:a16="http://schemas.microsoft.com/office/drawing/2014/main" id="{0893CB22-E4ED-2495-6EAE-BEE7E93B9C56}"/>
              </a:ext>
            </a:extLst>
          </p:cNvPr>
          <p:cNvSpPr/>
          <p:nvPr/>
        </p:nvSpPr>
        <p:spPr>
          <a:xfrm rot="10800000">
            <a:off x="9162844" y="3789040"/>
            <a:ext cx="680250" cy="2054102"/>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346" name="TextBox 345">
            <a:extLst>
              <a:ext uri="{FF2B5EF4-FFF2-40B4-BE49-F238E27FC236}">
                <a16:creationId xmlns:a16="http://schemas.microsoft.com/office/drawing/2014/main" id="{39595172-9207-0FE6-0F62-D66B625D29F6}"/>
              </a:ext>
            </a:extLst>
          </p:cNvPr>
          <p:cNvSpPr txBox="1"/>
          <p:nvPr/>
        </p:nvSpPr>
        <p:spPr>
          <a:xfrm>
            <a:off x="9982844" y="4374945"/>
            <a:ext cx="2088232" cy="830997"/>
          </a:xfrm>
          <a:prstGeom prst="rect">
            <a:avLst/>
          </a:prstGeom>
          <a:noFill/>
        </p:spPr>
        <p:txBody>
          <a:bodyPr wrap="square" rtlCol="0">
            <a:spAutoFit/>
          </a:bodyPr>
          <a:lstStyle/>
          <a:p>
            <a:r>
              <a:rPr lang="en-US">
                <a:solidFill>
                  <a:schemeClr val="bg1"/>
                </a:solidFill>
              </a:rPr>
              <a:t>Asynchronous </a:t>
            </a:r>
            <a:r>
              <a:rPr lang="en-US" dirty="0">
                <a:solidFill>
                  <a:schemeClr val="bg1"/>
                </a:solidFill>
              </a:rPr>
              <a:t>behavior</a:t>
            </a:r>
          </a:p>
        </p:txBody>
      </p:sp>
    </p:spTree>
    <p:extLst>
      <p:ext uri="{BB962C8B-B14F-4D97-AF65-F5344CB8AC3E}">
        <p14:creationId xmlns:p14="http://schemas.microsoft.com/office/powerpoint/2010/main" val="342322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45FE-E470-0E03-4F29-7271AACA672B}"/>
              </a:ext>
            </a:extLst>
          </p:cNvPr>
          <p:cNvSpPr>
            <a:spLocks noGrp="1"/>
          </p:cNvSpPr>
          <p:nvPr>
            <p:ph type="title"/>
          </p:nvPr>
        </p:nvSpPr>
        <p:spPr/>
        <p:txBody>
          <a:bodyPr/>
          <a:lstStyle/>
          <a:p>
            <a:r>
              <a:rPr lang="en-US" dirty="0"/>
              <a:t>Hands on: Node JS</a:t>
            </a:r>
          </a:p>
        </p:txBody>
      </p:sp>
      <p:sp>
        <p:nvSpPr>
          <p:cNvPr id="3" name="TextBox 2">
            <a:extLst>
              <a:ext uri="{FF2B5EF4-FFF2-40B4-BE49-F238E27FC236}">
                <a16:creationId xmlns:a16="http://schemas.microsoft.com/office/drawing/2014/main" id="{15CEA730-A4E9-FF73-F878-8FE032C7DC28}"/>
              </a:ext>
            </a:extLst>
          </p:cNvPr>
          <p:cNvSpPr txBox="1"/>
          <p:nvPr/>
        </p:nvSpPr>
        <p:spPr>
          <a:xfrm>
            <a:off x="189756" y="1052736"/>
            <a:ext cx="11593288" cy="2677656"/>
          </a:xfrm>
          <a:prstGeom prst="rect">
            <a:avLst/>
          </a:prstGeom>
          <a:noFill/>
        </p:spPr>
        <p:txBody>
          <a:bodyPr wrap="square" rtlCol="0">
            <a:spAutoFit/>
          </a:bodyPr>
          <a:lstStyle/>
          <a:p>
            <a:r>
              <a:rPr lang="en-US" b="1" dirty="0">
                <a:solidFill>
                  <a:schemeClr val="bg1"/>
                </a:solidFill>
              </a:rPr>
              <a:t>Basics of </a:t>
            </a:r>
            <a:r>
              <a:rPr lang="en-US" b="1" dirty="0" err="1">
                <a:solidFill>
                  <a:schemeClr val="bg1"/>
                </a:solidFill>
              </a:rPr>
              <a:t>Javascript</a:t>
            </a:r>
            <a:r>
              <a:rPr lang="en-US" b="1" dirty="0">
                <a:solidFill>
                  <a:schemeClr val="bg1"/>
                </a:solidFill>
              </a:rPr>
              <a:t>:</a:t>
            </a:r>
          </a:p>
          <a:p>
            <a:r>
              <a:rPr lang="en-US" dirty="0">
                <a:hlinkClick r:id="rId2"/>
              </a:rPr>
              <a:t>https://github.com/soyuztechnologies/SAP_BTP_Training_8Hr_Per_Day/tree/master/Day%201/basicsnodejs</a:t>
            </a:r>
            <a:endParaRPr lang="en-US" dirty="0"/>
          </a:p>
          <a:p>
            <a:endParaRPr lang="en-US" dirty="0"/>
          </a:p>
          <a:p>
            <a:r>
              <a:rPr lang="en-US" b="1" dirty="0">
                <a:solidFill>
                  <a:schemeClr val="bg1"/>
                </a:solidFill>
              </a:rPr>
              <a:t>Node Microservice Solution:</a:t>
            </a:r>
          </a:p>
          <a:p>
            <a:r>
              <a:rPr lang="en-US" dirty="0">
                <a:hlinkClick r:id="rId3"/>
              </a:rPr>
              <a:t>https://github.com/soyuztechnologies/SAP_BTP_Training_8Hr_Per_Day/tree/master/Day%201/nodemicroservice</a:t>
            </a:r>
            <a:endParaRPr lang="en-US" dirty="0"/>
          </a:p>
        </p:txBody>
      </p:sp>
      <p:pic>
        <p:nvPicPr>
          <p:cNvPr id="2052" name="Picture 4" descr="Node.js - Wikipedia">
            <a:extLst>
              <a:ext uri="{FF2B5EF4-FFF2-40B4-BE49-F238E27FC236}">
                <a16:creationId xmlns:a16="http://schemas.microsoft.com/office/drawing/2014/main" id="{70CE5CA1-BBAA-EDD7-6748-2F2AFDF924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7868" y="3998203"/>
            <a:ext cx="3840310" cy="23488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icroservices in Java? Never.. There has been an ever growing number… | by  Elliot Forbes | codeburst">
            <a:extLst>
              <a:ext uri="{FF2B5EF4-FFF2-40B4-BE49-F238E27FC236}">
                <a16:creationId xmlns:a16="http://schemas.microsoft.com/office/drawing/2014/main" id="{D4A1178E-F45B-050D-39A4-B6A645AFCB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2564" y="3510257"/>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24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581024" y="1338826"/>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581024" y="3094548"/>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581024" y="4850271"/>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3" name="Rectangle: Rounded Corners 1132">
            <a:extLst>
              <a:ext uri="{FF2B5EF4-FFF2-40B4-BE49-F238E27FC236}">
                <a16:creationId xmlns:a16="http://schemas.microsoft.com/office/drawing/2014/main" id="{47299741-729A-4FA6-A73E-373218C0B948}"/>
              </a:ext>
            </a:extLst>
          </p:cNvPr>
          <p:cNvSpPr/>
          <p:nvPr/>
        </p:nvSpPr>
        <p:spPr>
          <a:xfrm>
            <a:off x="6326749" y="1338826"/>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4" name="Rectangle: Rounded Corners 1133">
            <a:extLst>
              <a:ext uri="{FF2B5EF4-FFF2-40B4-BE49-F238E27FC236}">
                <a16:creationId xmlns:a16="http://schemas.microsoft.com/office/drawing/2014/main" id="{E8655933-ABB5-4D15-AE7F-B0D014A5A5FB}"/>
              </a:ext>
            </a:extLst>
          </p:cNvPr>
          <p:cNvSpPr/>
          <p:nvPr/>
        </p:nvSpPr>
        <p:spPr>
          <a:xfrm>
            <a:off x="6326749" y="3094548"/>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Rectangle: Rounded Corners 1134">
            <a:extLst>
              <a:ext uri="{FF2B5EF4-FFF2-40B4-BE49-F238E27FC236}">
                <a16:creationId xmlns:a16="http://schemas.microsoft.com/office/drawing/2014/main" id="{7ADD6B3E-784D-4B47-A705-C73AEB0275B4}"/>
              </a:ext>
            </a:extLst>
          </p:cNvPr>
          <p:cNvSpPr/>
          <p:nvPr/>
        </p:nvSpPr>
        <p:spPr>
          <a:xfrm>
            <a:off x="6326749" y="4850271"/>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21E75565-DE97-493A-B6B7-3FEC1D7EC345}"/>
              </a:ext>
            </a:extLst>
          </p:cNvPr>
          <p:cNvGrpSpPr/>
          <p:nvPr/>
        </p:nvGrpSpPr>
        <p:grpSpPr>
          <a:xfrm>
            <a:off x="1245710" y="1591839"/>
            <a:ext cx="3951680" cy="922336"/>
            <a:chOff x="1395616" y="871285"/>
            <a:chExt cx="3825734" cy="1064137"/>
          </a:xfrm>
        </p:grpSpPr>
        <p:sp>
          <p:nvSpPr>
            <p:cNvPr id="1136" name="TextBox 1135">
              <a:extLst>
                <a:ext uri="{FF2B5EF4-FFF2-40B4-BE49-F238E27FC236}">
                  <a16:creationId xmlns:a16="http://schemas.microsoft.com/office/drawing/2014/main" id="{19597974-6BD9-4F46-93D5-8E798AE68BD9}"/>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Difference between Cloud and On-premise Solutions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37" name="TextBox 1136">
              <a:extLst>
                <a:ext uri="{FF2B5EF4-FFF2-40B4-BE49-F238E27FC236}">
                  <a16:creationId xmlns:a16="http://schemas.microsoft.com/office/drawing/2014/main" id="{F9DA7F84-AF3C-4C6B-8FBC-ADC07F02F13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38" name="Group 1137">
            <a:extLst>
              <a:ext uri="{FF2B5EF4-FFF2-40B4-BE49-F238E27FC236}">
                <a16:creationId xmlns:a16="http://schemas.microsoft.com/office/drawing/2014/main" id="{1689CC76-F5C8-4D9A-940D-D0E9511DAD27}"/>
              </a:ext>
            </a:extLst>
          </p:cNvPr>
          <p:cNvGrpSpPr/>
          <p:nvPr/>
        </p:nvGrpSpPr>
        <p:grpSpPr>
          <a:xfrm>
            <a:off x="1245710" y="3347558"/>
            <a:ext cx="3951680" cy="922336"/>
            <a:chOff x="1395616" y="871285"/>
            <a:chExt cx="3825734" cy="1064137"/>
          </a:xfrm>
        </p:grpSpPr>
        <p:sp>
          <p:nvSpPr>
            <p:cNvPr id="1139" name="TextBox 1138">
              <a:extLst>
                <a:ext uri="{FF2B5EF4-FFF2-40B4-BE49-F238E27FC236}">
                  <a16:creationId xmlns:a16="http://schemas.microsoft.com/office/drawing/2014/main" id="{0EC594F9-42AA-48F0-91E3-A523A590A6A2}"/>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What is Cloud Foundry</a:t>
              </a:r>
            </a:p>
          </p:txBody>
        </p:sp>
        <p:sp>
          <p:nvSpPr>
            <p:cNvPr id="1140" name="TextBox 1139">
              <a:extLst>
                <a:ext uri="{FF2B5EF4-FFF2-40B4-BE49-F238E27FC236}">
                  <a16:creationId xmlns:a16="http://schemas.microsoft.com/office/drawing/2014/main" id="{958156DC-3EA6-4EBE-BADE-2321E29D81D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1" name="Group 1140">
            <a:extLst>
              <a:ext uri="{FF2B5EF4-FFF2-40B4-BE49-F238E27FC236}">
                <a16:creationId xmlns:a16="http://schemas.microsoft.com/office/drawing/2014/main" id="{010C7D28-B781-409B-AFDB-2EB8DCBAB471}"/>
              </a:ext>
            </a:extLst>
          </p:cNvPr>
          <p:cNvGrpSpPr/>
          <p:nvPr/>
        </p:nvGrpSpPr>
        <p:grpSpPr>
          <a:xfrm>
            <a:off x="6991434" y="1591839"/>
            <a:ext cx="4359562" cy="922336"/>
            <a:chOff x="1395616" y="871285"/>
            <a:chExt cx="3825734" cy="1064137"/>
          </a:xfrm>
        </p:grpSpPr>
        <p:sp>
          <p:nvSpPr>
            <p:cNvPr id="1142" name="TextBox 1141">
              <a:extLst>
                <a:ext uri="{FF2B5EF4-FFF2-40B4-BE49-F238E27FC236}">
                  <a16:creationId xmlns:a16="http://schemas.microsoft.com/office/drawing/2014/main" id="{3F09AA1F-FEA7-4D17-88ED-2CD603C4E9A6}"/>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Account overview and Setup your SAP BTP Account Trial / Services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3" name="TextBox 1142">
              <a:extLst>
                <a:ext uri="{FF2B5EF4-FFF2-40B4-BE49-F238E27FC236}">
                  <a16:creationId xmlns:a16="http://schemas.microsoft.com/office/drawing/2014/main" id="{C88A509D-C2AF-4500-8C21-D7071BE4DE6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04</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4" name="Group 1143">
            <a:extLst>
              <a:ext uri="{FF2B5EF4-FFF2-40B4-BE49-F238E27FC236}">
                <a16:creationId xmlns:a16="http://schemas.microsoft.com/office/drawing/2014/main" id="{8A3A5AE5-D342-4BA3-9A55-5165158B260D}"/>
              </a:ext>
            </a:extLst>
          </p:cNvPr>
          <p:cNvGrpSpPr/>
          <p:nvPr/>
        </p:nvGrpSpPr>
        <p:grpSpPr>
          <a:xfrm>
            <a:off x="6991434" y="3347558"/>
            <a:ext cx="4431570" cy="922336"/>
            <a:chOff x="1395616" y="871285"/>
            <a:chExt cx="3825734" cy="1064137"/>
          </a:xfrm>
        </p:grpSpPr>
        <p:sp>
          <p:nvSpPr>
            <p:cNvPr id="1145" name="TextBox 1144">
              <a:extLst>
                <a:ext uri="{FF2B5EF4-FFF2-40B4-BE49-F238E27FC236}">
                  <a16:creationId xmlns:a16="http://schemas.microsoft.com/office/drawing/2014/main" id="{D50FB645-94BC-4B73-BC01-70A868E236E0}"/>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Micro service architecture and First Micro service in SAP BTP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6" name="TextBox 1145">
              <a:extLst>
                <a:ext uri="{FF2B5EF4-FFF2-40B4-BE49-F238E27FC236}">
                  <a16:creationId xmlns:a16="http://schemas.microsoft.com/office/drawing/2014/main" id="{D6E845BF-0649-4FED-BF91-2541D1DCB0D6}"/>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05</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7" name="Group 1146">
            <a:extLst>
              <a:ext uri="{FF2B5EF4-FFF2-40B4-BE49-F238E27FC236}">
                <a16:creationId xmlns:a16="http://schemas.microsoft.com/office/drawing/2014/main" id="{17C38255-E89D-4911-9EAA-F048C7DFE484}"/>
              </a:ext>
            </a:extLst>
          </p:cNvPr>
          <p:cNvGrpSpPr/>
          <p:nvPr/>
        </p:nvGrpSpPr>
        <p:grpSpPr>
          <a:xfrm>
            <a:off x="1245710" y="5103281"/>
            <a:ext cx="3951680" cy="922336"/>
            <a:chOff x="1395616" y="871285"/>
            <a:chExt cx="3825734" cy="1064137"/>
          </a:xfrm>
        </p:grpSpPr>
        <p:sp>
          <p:nvSpPr>
            <p:cNvPr id="1148" name="TextBox 1147">
              <a:extLst>
                <a:ext uri="{FF2B5EF4-FFF2-40B4-BE49-F238E27FC236}">
                  <a16:creationId xmlns:a16="http://schemas.microsoft.com/office/drawing/2014/main" id="{E50F2C64-4496-4A40-ACCB-C5159AEC70D5}"/>
                </a:ext>
              </a:extLst>
            </p:cNvPr>
            <p:cNvSpPr txBox="1"/>
            <p:nvPr/>
          </p:nvSpPr>
          <p:spPr>
            <a:xfrm>
              <a:off x="2984420" y="923976"/>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Introduction to SAP BTP as a Solution &amp; Architecture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a16="http://schemas.microsoft.com/office/drawing/2014/main" id="{0B9CA9D5-F695-4802-BE21-8B05D2B7590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50" name="Group 1149">
            <a:extLst>
              <a:ext uri="{FF2B5EF4-FFF2-40B4-BE49-F238E27FC236}">
                <a16:creationId xmlns:a16="http://schemas.microsoft.com/office/drawing/2014/main" id="{64D36160-176A-49B7-AEAE-FF1ECF022B7A}"/>
              </a:ext>
            </a:extLst>
          </p:cNvPr>
          <p:cNvGrpSpPr/>
          <p:nvPr/>
        </p:nvGrpSpPr>
        <p:grpSpPr>
          <a:xfrm>
            <a:off x="6991434" y="5103281"/>
            <a:ext cx="4431570" cy="922336"/>
            <a:chOff x="1395616" y="871285"/>
            <a:chExt cx="4290329" cy="1064137"/>
          </a:xfrm>
        </p:grpSpPr>
        <p:sp>
          <p:nvSpPr>
            <p:cNvPr id="1151" name="TextBox 1150">
              <a:extLst>
                <a:ext uri="{FF2B5EF4-FFF2-40B4-BE49-F238E27FC236}">
                  <a16:creationId xmlns:a16="http://schemas.microsoft.com/office/drawing/2014/main" id="{571E5D2F-CB43-41BD-B4D3-A2160034C400}"/>
                </a:ext>
              </a:extLst>
            </p:cNvPr>
            <p:cNvSpPr txBox="1"/>
            <p:nvPr/>
          </p:nvSpPr>
          <p:spPr>
            <a:xfrm>
              <a:off x="2984420" y="1083768"/>
              <a:ext cx="2701525" cy="639170"/>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Develop and deploy First Hello World App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52" name="TextBox 1151">
              <a:extLst>
                <a:ext uri="{FF2B5EF4-FFF2-40B4-BE49-F238E27FC236}">
                  <a16:creationId xmlns:a16="http://schemas.microsoft.com/office/drawing/2014/main" id="{F2024D8F-80E0-4CDB-8B10-C1B5BD93DE8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06</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 – Day 1</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#FutureReady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581024" y="1338826"/>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581024" y="3094548"/>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581024" y="4850271"/>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3" name="Rectangle: Rounded Corners 1132">
            <a:extLst>
              <a:ext uri="{FF2B5EF4-FFF2-40B4-BE49-F238E27FC236}">
                <a16:creationId xmlns:a16="http://schemas.microsoft.com/office/drawing/2014/main" id="{47299741-729A-4FA6-A73E-373218C0B948}"/>
              </a:ext>
            </a:extLst>
          </p:cNvPr>
          <p:cNvSpPr/>
          <p:nvPr/>
        </p:nvSpPr>
        <p:spPr>
          <a:xfrm>
            <a:off x="6326749" y="1338826"/>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34" name="Rectangle: Rounded Corners 1133">
            <a:extLst>
              <a:ext uri="{FF2B5EF4-FFF2-40B4-BE49-F238E27FC236}">
                <a16:creationId xmlns:a16="http://schemas.microsoft.com/office/drawing/2014/main" id="{E8655933-ABB5-4D15-AE7F-B0D014A5A5FB}"/>
              </a:ext>
            </a:extLst>
          </p:cNvPr>
          <p:cNvSpPr/>
          <p:nvPr/>
        </p:nvSpPr>
        <p:spPr>
          <a:xfrm>
            <a:off x="6326749" y="3094548"/>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Rectangle: Rounded Corners 1134">
            <a:extLst>
              <a:ext uri="{FF2B5EF4-FFF2-40B4-BE49-F238E27FC236}">
                <a16:creationId xmlns:a16="http://schemas.microsoft.com/office/drawing/2014/main" id="{7ADD6B3E-784D-4B47-A705-C73AEB0275B4}"/>
              </a:ext>
            </a:extLst>
          </p:cNvPr>
          <p:cNvSpPr/>
          <p:nvPr/>
        </p:nvSpPr>
        <p:spPr>
          <a:xfrm>
            <a:off x="6326749" y="4850271"/>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21E75565-DE97-493A-B6B7-3FEC1D7EC345}"/>
              </a:ext>
            </a:extLst>
          </p:cNvPr>
          <p:cNvGrpSpPr/>
          <p:nvPr/>
        </p:nvGrpSpPr>
        <p:grpSpPr>
          <a:xfrm>
            <a:off x="1245710" y="1591839"/>
            <a:ext cx="3951680" cy="922336"/>
            <a:chOff x="1395616" y="871285"/>
            <a:chExt cx="3825734" cy="1064137"/>
          </a:xfrm>
        </p:grpSpPr>
        <p:sp>
          <p:nvSpPr>
            <p:cNvPr id="1136" name="TextBox 1135">
              <a:extLst>
                <a:ext uri="{FF2B5EF4-FFF2-40B4-BE49-F238E27FC236}">
                  <a16:creationId xmlns:a16="http://schemas.microsoft.com/office/drawing/2014/main" id="{19597974-6BD9-4F46-93D5-8E798AE68BD9}"/>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JavaScript Basics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37" name="TextBox 1136">
              <a:extLst>
                <a:ext uri="{FF2B5EF4-FFF2-40B4-BE49-F238E27FC236}">
                  <a16:creationId xmlns:a16="http://schemas.microsoft.com/office/drawing/2014/main" id="{F9DA7F84-AF3C-4C6B-8FBC-ADC07F02F13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07</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38" name="Group 1137">
            <a:extLst>
              <a:ext uri="{FF2B5EF4-FFF2-40B4-BE49-F238E27FC236}">
                <a16:creationId xmlns:a16="http://schemas.microsoft.com/office/drawing/2014/main" id="{1689CC76-F5C8-4D9A-940D-D0E9511DAD27}"/>
              </a:ext>
            </a:extLst>
          </p:cNvPr>
          <p:cNvGrpSpPr/>
          <p:nvPr/>
        </p:nvGrpSpPr>
        <p:grpSpPr>
          <a:xfrm>
            <a:off x="1245710" y="3347558"/>
            <a:ext cx="3951680" cy="922336"/>
            <a:chOff x="1395616" y="871285"/>
            <a:chExt cx="3825734" cy="1064137"/>
          </a:xfrm>
        </p:grpSpPr>
        <p:sp>
          <p:nvSpPr>
            <p:cNvPr id="1139" name="TextBox 1138">
              <a:extLst>
                <a:ext uri="{FF2B5EF4-FFF2-40B4-BE49-F238E27FC236}">
                  <a16:creationId xmlns:a16="http://schemas.microsoft.com/office/drawing/2014/main" id="{0EC594F9-42AA-48F0-91E3-A523A590A6A2}"/>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NodeJS Basics</a:t>
              </a:r>
            </a:p>
          </p:txBody>
        </p:sp>
        <p:sp>
          <p:nvSpPr>
            <p:cNvPr id="1140" name="TextBox 1139">
              <a:extLst>
                <a:ext uri="{FF2B5EF4-FFF2-40B4-BE49-F238E27FC236}">
                  <a16:creationId xmlns:a16="http://schemas.microsoft.com/office/drawing/2014/main" id="{958156DC-3EA6-4EBE-BADE-2321E29D81D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08</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1" name="Group 1140">
            <a:extLst>
              <a:ext uri="{FF2B5EF4-FFF2-40B4-BE49-F238E27FC236}">
                <a16:creationId xmlns:a16="http://schemas.microsoft.com/office/drawing/2014/main" id="{010C7D28-B781-409B-AFDB-2EB8DCBAB471}"/>
              </a:ext>
            </a:extLst>
          </p:cNvPr>
          <p:cNvGrpSpPr/>
          <p:nvPr/>
        </p:nvGrpSpPr>
        <p:grpSpPr>
          <a:xfrm>
            <a:off x="6991434" y="1591839"/>
            <a:ext cx="4359562" cy="922336"/>
            <a:chOff x="1395616" y="871285"/>
            <a:chExt cx="3825734" cy="1064137"/>
          </a:xfrm>
        </p:grpSpPr>
        <p:sp>
          <p:nvSpPr>
            <p:cNvPr id="1142" name="TextBox 1141">
              <a:extLst>
                <a:ext uri="{FF2B5EF4-FFF2-40B4-BE49-F238E27FC236}">
                  <a16:creationId xmlns:a16="http://schemas.microsoft.com/office/drawing/2014/main" id="{3F09AA1F-FEA7-4D17-88ED-2CD603C4E9A6}"/>
                </a:ext>
              </a:extLst>
            </p:cNvPr>
            <p:cNvSpPr txBox="1"/>
            <p:nvPr/>
          </p:nvSpPr>
          <p:spPr>
            <a:xfrm>
              <a:off x="2984420" y="1083771"/>
              <a:ext cx="2236930" cy="639170"/>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Deploying Node Microservice on SAP BTP</a:t>
              </a:r>
            </a:p>
          </p:txBody>
        </p:sp>
        <p:sp>
          <p:nvSpPr>
            <p:cNvPr id="1143" name="TextBox 1142">
              <a:extLst>
                <a:ext uri="{FF2B5EF4-FFF2-40B4-BE49-F238E27FC236}">
                  <a16:creationId xmlns:a16="http://schemas.microsoft.com/office/drawing/2014/main" id="{C88A509D-C2AF-4500-8C21-D7071BE4DE6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10</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4" name="Group 1143">
            <a:extLst>
              <a:ext uri="{FF2B5EF4-FFF2-40B4-BE49-F238E27FC236}">
                <a16:creationId xmlns:a16="http://schemas.microsoft.com/office/drawing/2014/main" id="{8A3A5AE5-D342-4BA3-9A55-5165158B260D}"/>
              </a:ext>
            </a:extLst>
          </p:cNvPr>
          <p:cNvGrpSpPr/>
          <p:nvPr/>
        </p:nvGrpSpPr>
        <p:grpSpPr>
          <a:xfrm>
            <a:off x="6991434" y="3347558"/>
            <a:ext cx="4431570" cy="922336"/>
            <a:chOff x="1395616" y="871285"/>
            <a:chExt cx="3825734" cy="1064137"/>
          </a:xfrm>
        </p:grpSpPr>
        <p:sp>
          <p:nvSpPr>
            <p:cNvPr id="1145" name="TextBox 1144">
              <a:extLst>
                <a:ext uri="{FF2B5EF4-FFF2-40B4-BE49-F238E27FC236}">
                  <a16:creationId xmlns:a16="http://schemas.microsoft.com/office/drawing/2014/main" id="{D50FB645-94BC-4B73-BC01-70A868E236E0}"/>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Title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6" name="TextBox 1145">
              <a:extLst>
                <a:ext uri="{FF2B5EF4-FFF2-40B4-BE49-F238E27FC236}">
                  <a16:creationId xmlns:a16="http://schemas.microsoft.com/office/drawing/2014/main" id="{D6E845BF-0649-4FED-BF91-2541D1DCB0D6}"/>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11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7" name="Group 1146">
            <a:extLst>
              <a:ext uri="{FF2B5EF4-FFF2-40B4-BE49-F238E27FC236}">
                <a16:creationId xmlns:a16="http://schemas.microsoft.com/office/drawing/2014/main" id="{17C38255-E89D-4911-9EAA-F048C7DFE484}"/>
              </a:ext>
            </a:extLst>
          </p:cNvPr>
          <p:cNvGrpSpPr/>
          <p:nvPr/>
        </p:nvGrpSpPr>
        <p:grpSpPr>
          <a:xfrm>
            <a:off x="1245710" y="5103281"/>
            <a:ext cx="3951680" cy="922336"/>
            <a:chOff x="1395616" y="871285"/>
            <a:chExt cx="3825734" cy="1064137"/>
          </a:xfrm>
        </p:grpSpPr>
        <p:sp>
          <p:nvSpPr>
            <p:cNvPr id="1148" name="TextBox 1147">
              <a:extLst>
                <a:ext uri="{FF2B5EF4-FFF2-40B4-BE49-F238E27FC236}">
                  <a16:creationId xmlns:a16="http://schemas.microsoft.com/office/drawing/2014/main" id="{E50F2C64-4496-4A40-ACCB-C5159AEC70D5}"/>
                </a:ext>
              </a:extLst>
            </p:cNvPr>
            <p:cNvSpPr txBox="1"/>
            <p:nvPr/>
          </p:nvSpPr>
          <p:spPr>
            <a:xfrm>
              <a:off x="2984420" y="1083770"/>
              <a:ext cx="2236930" cy="639170"/>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Creating a Node Microservice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a16="http://schemas.microsoft.com/office/drawing/2014/main" id="{0B9CA9D5-F695-4802-BE21-8B05D2B7590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09</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50" name="Group 1149">
            <a:extLst>
              <a:ext uri="{FF2B5EF4-FFF2-40B4-BE49-F238E27FC236}">
                <a16:creationId xmlns:a16="http://schemas.microsoft.com/office/drawing/2014/main" id="{64D36160-176A-49B7-AEAE-FF1ECF022B7A}"/>
              </a:ext>
            </a:extLst>
          </p:cNvPr>
          <p:cNvGrpSpPr/>
          <p:nvPr/>
        </p:nvGrpSpPr>
        <p:grpSpPr>
          <a:xfrm>
            <a:off x="6991434" y="5103281"/>
            <a:ext cx="4431570" cy="922336"/>
            <a:chOff x="1395616" y="871285"/>
            <a:chExt cx="4290329" cy="1064137"/>
          </a:xfrm>
        </p:grpSpPr>
        <p:sp>
          <p:nvSpPr>
            <p:cNvPr id="1151" name="TextBox 1150">
              <a:extLst>
                <a:ext uri="{FF2B5EF4-FFF2-40B4-BE49-F238E27FC236}">
                  <a16:creationId xmlns:a16="http://schemas.microsoft.com/office/drawing/2014/main" id="{571E5D2F-CB43-41BD-B4D3-A2160034C400}"/>
                </a:ext>
              </a:extLst>
            </p:cNvPr>
            <p:cNvSpPr txBox="1"/>
            <p:nvPr/>
          </p:nvSpPr>
          <p:spPr>
            <a:xfrm>
              <a:off x="2984420" y="1243560"/>
              <a:ext cx="2701525" cy="31958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Title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52" name="TextBox 1151">
              <a:extLst>
                <a:ext uri="{FF2B5EF4-FFF2-40B4-BE49-F238E27FC236}">
                  <a16:creationId xmlns:a16="http://schemas.microsoft.com/office/drawing/2014/main" id="{F2024D8F-80E0-4CDB-8B10-C1B5BD93DE8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12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 – Day 1</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83741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60AD-C46C-E0F4-7EA6-4AAB930ED738}"/>
              </a:ext>
            </a:extLst>
          </p:cNvPr>
          <p:cNvSpPr>
            <a:spLocks noGrp="1"/>
          </p:cNvSpPr>
          <p:nvPr>
            <p:ph type="title"/>
          </p:nvPr>
        </p:nvSpPr>
        <p:spPr/>
        <p:txBody>
          <a:bodyPr/>
          <a:lstStyle/>
          <a:p>
            <a:r>
              <a:rPr lang="en-US" dirty="0"/>
              <a:t>On-premise v/s Cloud Systems</a:t>
            </a:r>
          </a:p>
        </p:txBody>
      </p:sp>
      <p:pic>
        <p:nvPicPr>
          <p:cNvPr id="3" name="Picture 2">
            <a:extLst>
              <a:ext uri="{FF2B5EF4-FFF2-40B4-BE49-F238E27FC236}">
                <a16:creationId xmlns:a16="http://schemas.microsoft.com/office/drawing/2014/main" id="{60968D29-565E-6B98-719E-A6FD6F434D06}"/>
              </a:ext>
            </a:extLst>
          </p:cNvPr>
          <p:cNvPicPr>
            <a:picLocks noChangeAspect="1"/>
          </p:cNvPicPr>
          <p:nvPr/>
        </p:nvPicPr>
        <p:blipFill>
          <a:blip r:embed="rId2"/>
          <a:stretch>
            <a:fillRect/>
          </a:stretch>
        </p:blipFill>
        <p:spPr>
          <a:xfrm>
            <a:off x="655321" y="1472383"/>
            <a:ext cx="2446232" cy="4627651"/>
          </a:xfrm>
          <a:prstGeom prst="rect">
            <a:avLst/>
          </a:prstGeom>
        </p:spPr>
      </p:pic>
      <p:pic>
        <p:nvPicPr>
          <p:cNvPr id="4" name="Picture 2" descr="C:\Users\I062040\AppData\Local\Temp\SNAGHTML2c7ed6b0.PNG">
            <a:extLst>
              <a:ext uri="{FF2B5EF4-FFF2-40B4-BE49-F238E27FC236}">
                <a16:creationId xmlns:a16="http://schemas.microsoft.com/office/drawing/2014/main" id="{A1121345-7B28-972E-5009-98BF170E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05" y="1472383"/>
            <a:ext cx="2709454" cy="4627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7CA0C6-E2B9-079C-433D-96EF7327EB3E}"/>
              </a:ext>
            </a:extLst>
          </p:cNvPr>
          <p:cNvPicPr>
            <a:picLocks noChangeAspect="1"/>
          </p:cNvPicPr>
          <p:nvPr/>
        </p:nvPicPr>
        <p:blipFill>
          <a:blip r:embed="rId4"/>
          <a:stretch>
            <a:fillRect/>
          </a:stretch>
        </p:blipFill>
        <p:spPr>
          <a:xfrm>
            <a:off x="6243511" y="1472383"/>
            <a:ext cx="2773920" cy="4627651"/>
          </a:xfrm>
          <a:prstGeom prst="rect">
            <a:avLst/>
          </a:prstGeom>
        </p:spPr>
      </p:pic>
      <p:pic>
        <p:nvPicPr>
          <p:cNvPr id="6" name="Picture 5">
            <a:extLst>
              <a:ext uri="{FF2B5EF4-FFF2-40B4-BE49-F238E27FC236}">
                <a16:creationId xmlns:a16="http://schemas.microsoft.com/office/drawing/2014/main" id="{6ED096C3-0758-F769-855A-D2AD13C47E39}"/>
              </a:ext>
            </a:extLst>
          </p:cNvPr>
          <p:cNvPicPr>
            <a:picLocks noChangeAspect="1"/>
          </p:cNvPicPr>
          <p:nvPr/>
        </p:nvPicPr>
        <p:blipFill>
          <a:blip r:embed="rId5"/>
          <a:stretch>
            <a:fillRect/>
          </a:stretch>
        </p:blipFill>
        <p:spPr>
          <a:xfrm>
            <a:off x="9233682" y="1472383"/>
            <a:ext cx="2370025" cy="4627651"/>
          </a:xfrm>
          <a:prstGeom prst="rect">
            <a:avLst/>
          </a:prstGeom>
        </p:spPr>
      </p:pic>
    </p:spTree>
    <p:extLst>
      <p:ext uri="{BB962C8B-B14F-4D97-AF65-F5344CB8AC3E}">
        <p14:creationId xmlns:p14="http://schemas.microsoft.com/office/powerpoint/2010/main" val="44583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28E-ADF8-1A5E-BA01-50C36E627B13}"/>
              </a:ext>
            </a:extLst>
          </p:cNvPr>
          <p:cNvSpPr>
            <a:spLocks noGrp="1"/>
          </p:cNvSpPr>
          <p:nvPr>
            <p:ph type="title"/>
          </p:nvPr>
        </p:nvSpPr>
        <p:spPr/>
        <p:txBody>
          <a:bodyPr/>
          <a:lstStyle/>
          <a:p>
            <a:r>
              <a:rPr lang="en-US" dirty="0"/>
              <a:t>Types of offerings in Cloud</a:t>
            </a:r>
          </a:p>
        </p:txBody>
      </p:sp>
      <p:grpSp>
        <p:nvGrpSpPr>
          <p:cNvPr id="27" name="Group 26">
            <a:extLst>
              <a:ext uri="{FF2B5EF4-FFF2-40B4-BE49-F238E27FC236}">
                <a16:creationId xmlns:a16="http://schemas.microsoft.com/office/drawing/2014/main" id="{5C554121-BBEF-4F1B-866C-A56192146755}"/>
              </a:ext>
            </a:extLst>
          </p:cNvPr>
          <p:cNvGrpSpPr/>
          <p:nvPr/>
        </p:nvGrpSpPr>
        <p:grpSpPr>
          <a:xfrm>
            <a:off x="424693" y="1268761"/>
            <a:ext cx="3936650" cy="944905"/>
            <a:chOff x="674246" y="1335315"/>
            <a:chExt cx="3937675" cy="945151"/>
          </a:xfrm>
        </p:grpSpPr>
        <p:sp>
          <p:nvSpPr>
            <p:cNvPr id="78" name="Rectangle 77">
              <a:extLst>
                <a:ext uri="{FF2B5EF4-FFF2-40B4-BE49-F238E27FC236}">
                  <a16:creationId xmlns:a16="http://schemas.microsoft.com/office/drawing/2014/main" id="{33602CBF-2312-4969-A21C-7BA1CD526411}"/>
                </a:ext>
              </a:extLst>
            </p:cNvPr>
            <p:cNvSpPr/>
            <p:nvPr/>
          </p:nvSpPr>
          <p:spPr>
            <a:xfrm>
              <a:off x="674246" y="1837902"/>
              <a:ext cx="2119638" cy="442564"/>
            </a:xfrm>
            <a:prstGeom prst="rect">
              <a:avLst/>
            </a:prstGeom>
            <a:solidFill>
              <a:srgbClr val="6D6D6D"/>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79" name="Rectangle 78">
              <a:extLst>
                <a:ext uri="{FF2B5EF4-FFF2-40B4-BE49-F238E27FC236}">
                  <a16:creationId xmlns:a16="http://schemas.microsoft.com/office/drawing/2014/main" id="{C5C7F572-9142-42FD-B5D2-BB3E3E0AA8DF}"/>
                </a:ext>
              </a:extLst>
            </p:cNvPr>
            <p:cNvSpPr/>
            <p:nvPr/>
          </p:nvSpPr>
          <p:spPr>
            <a:xfrm>
              <a:off x="674246" y="1335315"/>
              <a:ext cx="2119638" cy="442564"/>
            </a:xfrm>
            <a:prstGeom prst="rect">
              <a:avLst/>
            </a:prstGeom>
            <a:solidFill>
              <a:srgbClr val="6D6D6D"/>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sp>
          <p:nvSpPr>
            <p:cNvPr id="80" name="Rectangle 79">
              <a:extLst>
                <a:ext uri="{FF2B5EF4-FFF2-40B4-BE49-F238E27FC236}">
                  <a16:creationId xmlns:a16="http://schemas.microsoft.com/office/drawing/2014/main" id="{13E93A8B-9016-49C2-A8FA-6BE60F64F541}"/>
                </a:ext>
              </a:extLst>
            </p:cNvPr>
            <p:cNvSpPr/>
            <p:nvPr/>
          </p:nvSpPr>
          <p:spPr>
            <a:xfrm>
              <a:off x="2851865" y="1335315"/>
              <a:ext cx="1760056" cy="945150"/>
            </a:xfrm>
            <a:prstGeom prst="rect">
              <a:avLst/>
            </a:prstGeom>
            <a:solidFill>
              <a:srgbClr val="1767AC">
                <a:lumMod val="75000"/>
              </a:srgbClr>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Application As a Service</a:t>
              </a:r>
            </a:p>
          </p:txBody>
        </p:sp>
      </p:grpSp>
      <p:grpSp>
        <p:nvGrpSpPr>
          <p:cNvPr id="28" name="Group 27">
            <a:extLst>
              <a:ext uri="{FF2B5EF4-FFF2-40B4-BE49-F238E27FC236}">
                <a16:creationId xmlns:a16="http://schemas.microsoft.com/office/drawing/2014/main" id="{45A58CD0-7AA6-459C-A276-61A5EC279DB9}"/>
              </a:ext>
            </a:extLst>
          </p:cNvPr>
          <p:cNvGrpSpPr/>
          <p:nvPr/>
        </p:nvGrpSpPr>
        <p:grpSpPr>
          <a:xfrm>
            <a:off x="405772" y="2273674"/>
            <a:ext cx="3955570" cy="1949817"/>
            <a:chOff x="655321" y="2340489"/>
            <a:chExt cx="3956600" cy="1950325"/>
          </a:xfrm>
        </p:grpSpPr>
        <p:sp>
          <p:nvSpPr>
            <p:cNvPr id="73" name="Rectangle 72">
              <a:extLst>
                <a:ext uri="{FF2B5EF4-FFF2-40B4-BE49-F238E27FC236}">
                  <a16:creationId xmlns:a16="http://schemas.microsoft.com/office/drawing/2014/main" id="{A3D40463-4045-4CD7-812A-7A242E93EE0B}"/>
                </a:ext>
              </a:extLst>
            </p:cNvPr>
            <p:cNvSpPr/>
            <p:nvPr/>
          </p:nvSpPr>
          <p:spPr>
            <a:xfrm>
              <a:off x="655321" y="3848250"/>
              <a:ext cx="2119638" cy="442564"/>
            </a:xfrm>
            <a:prstGeom prst="rect">
              <a:avLst/>
            </a:prstGeom>
            <a:solidFill>
              <a:srgbClr val="1767AC"/>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OS</a:t>
              </a:r>
            </a:p>
          </p:txBody>
        </p:sp>
        <p:sp>
          <p:nvSpPr>
            <p:cNvPr id="74" name="Rectangle 73">
              <a:extLst>
                <a:ext uri="{FF2B5EF4-FFF2-40B4-BE49-F238E27FC236}">
                  <a16:creationId xmlns:a16="http://schemas.microsoft.com/office/drawing/2014/main" id="{184858B1-B03F-489A-9329-A7D2A6144A67}"/>
                </a:ext>
              </a:extLst>
            </p:cNvPr>
            <p:cNvSpPr/>
            <p:nvPr/>
          </p:nvSpPr>
          <p:spPr>
            <a:xfrm>
              <a:off x="655321" y="3345663"/>
              <a:ext cx="2119638" cy="442564"/>
            </a:xfrm>
            <a:prstGeom prst="rect">
              <a:avLst/>
            </a:prstGeom>
            <a:solidFill>
              <a:srgbClr val="1767AC"/>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Database</a:t>
              </a:r>
            </a:p>
          </p:txBody>
        </p:sp>
        <p:sp>
          <p:nvSpPr>
            <p:cNvPr id="75" name="Rectangle 74">
              <a:extLst>
                <a:ext uri="{FF2B5EF4-FFF2-40B4-BE49-F238E27FC236}">
                  <a16:creationId xmlns:a16="http://schemas.microsoft.com/office/drawing/2014/main" id="{0B629B4D-1A87-4CBC-974A-915D9253D87F}"/>
                </a:ext>
              </a:extLst>
            </p:cNvPr>
            <p:cNvSpPr/>
            <p:nvPr/>
          </p:nvSpPr>
          <p:spPr>
            <a:xfrm>
              <a:off x="655321" y="2843076"/>
              <a:ext cx="2119638" cy="442564"/>
            </a:xfrm>
            <a:prstGeom prst="rect">
              <a:avLst/>
            </a:prstGeom>
            <a:solidFill>
              <a:srgbClr val="1767AC"/>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Middleware</a:t>
              </a:r>
            </a:p>
          </p:txBody>
        </p:sp>
        <p:sp>
          <p:nvSpPr>
            <p:cNvPr id="76" name="Rectangle 75">
              <a:extLst>
                <a:ext uri="{FF2B5EF4-FFF2-40B4-BE49-F238E27FC236}">
                  <a16:creationId xmlns:a16="http://schemas.microsoft.com/office/drawing/2014/main" id="{E77D6D15-37D4-4382-86BB-0CCC6A4FBFFF}"/>
                </a:ext>
              </a:extLst>
            </p:cNvPr>
            <p:cNvSpPr/>
            <p:nvPr/>
          </p:nvSpPr>
          <p:spPr>
            <a:xfrm>
              <a:off x="655321" y="2340489"/>
              <a:ext cx="2119638" cy="442564"/>
            </a:xfrm>
            <a:prstGeom prst="rect">
              <a:avLst/>
            </a:prstGeom>
            <a:solidFill>
              <a:srgbClr val="1767AC"/>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Runtime</a:t>
              </a:r>
            </a:p>
          </p:txBody>
        </p:sp>
        <p:sp>
          <p:nvSpPr>
            <p:cNvPr id="77" name="Rectangle 76">
              <a:extLst>
                <a:ext uri="{FF2B5EF4-FFF2-40B4-BE49-F238E27FC236}">
                  <a16:creationId xmlns:a16="http://schemas.microsoft.com/office/drawing/2014/main" id="{53685197-012A-44B9-B4E7-B662186F429A}"/>
                </a:ext>
              </a:extLst>
            </p:cNvPr>
            <p:cNvSpPr/>
            <p:nvPr/>
          </p:nvSpPr>
          <p:spPr>
            <a:xfrm>
              <a:off x="2851865" y="2340489"/>
              <a:ext cx="1760056" cy="1950325"/>
            </a:xfrm>
            <a:prstGeom prst="rect">
              <a:avLst/>
            </a:prstGeom>
            <a:solidFill>
              <a:srgbClr val="1767AC">
                <a:lumMod val="75000"/>
              </a:srgbClr>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Platform as a Service</a:t>
              </a:r>
            </a:p>
          </p:txBody>
        </p:sp>
      </p:grpSp>
      <p:grpSp>
        <p:nvGrpSpPr>
          <p:cNvPr id="29" name="Group 28">
            <a:extLst>
              <a:ext uri="{FF2B5EF4-FFF2-40B4-BE49-F238E27FC236}">
                <a16:creationId xmlns:a16="http://schemas.microsoft.com/office/drawing/2014/main" id="{A91E4ED3-DE9F-4D6A-B1C8-4E582FC7D9FC}"/>
              </a:ext>
            </a:extLst>
          </p:cNvPr>
          <p:cNvGrpSpPr/>
          <p:nvPr/>
        </p:nvGrpSpPr>
        <p:grpSpPr>
          <a:xfrm>
            <a:off x="405772" y="4283497"/>
            <a:ext cx="3955570" cy="1949819"/>
            <a:chOff x="655321" y="4350836"/>
            <a:chExt cx="3956600" cy="1950327"/>
          </a:xfrm>
          <a:solidFill>
            <a:srgbClr val="6D6D6D">
              <a:lumMod val="60000"/>
              <a:lumOff val="40000"/>
            </a:srgbClr>
          </a:solidFill>
        </p:grpSpPr>
        <p:sp>
          <p:nvSpPr>
            <p:cNvPr id="68" name="Rectangle 67">
              <a:extLst>
                <a:ext uri="{FF2B5EF4-FFF2-40B4-BE49-F238E27FC236}">
                  <a16:creationId xmlns:a16="http://schemas.microsoft.com/office/drawing/2014/main" id="{FC722C76-5BEF-4D82-9800-67500E3D39C1}"/>
                </a:ext>
              </a:extLst>
            </p:cNvPr>
            <p:cNvSpPr/>
            <p:nvPr/>
          </p:nvSpPr>
          <p:spPr>
            <a:xfrm>
              <a:off x="655321" y="5858599"/>
              <a:ext cx="2119638" cy="442564"/>
            </a:xfrm>
            <a:prstGeom prst="rect">
              <a:avLst/>
            </a:prstGeom>
            <a:grp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Networking</a:t>
              </a:r>
            </a:p>
          </p:txBody>
        </p:sp>
        <p:sp>
          <p:nvSpPr>
            <p:cNvPr id="69" name="Rectangle 68">
              <a:extLst>
                <a:ext uri="{FF2B5EF4-FFF2-40B4-BE49-F238E27FC236}">
                  <a16:creationId xmlns:a16="http://schemas.microsoft.com/office/drawing/2014/main" id="{E3600369-621E-4CAB-9946-EAA7EEF9698A}"/>
                </a:ext>
              </a:extLst>
            </p:cNvPr>
            <p:cNvSpPr/>
            <p:nvPr/>
          </p:nvSpPr>
          <p:spPr>
            <a:xfrm>
              <a:off x="655321" y="5356010"/>
              <a:ext cx="2119638" cy="442564"/>
            </a:xfrm>
            <a:prstGeom prst="rect">
              <a:avLst/>
            </a:prstGeom>
            <a:grp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Storage</a:t>
              </a:r>
            </a:p>
          </p:txBody>
        </p:sp>
        <p:sp>
          <p:nvSpPr>
            <p:cNvPr id="70" name="Rectangle 69">
              <a:extLst>
                <a:ext uri="{FF2B5EF4-FFF2-40B4-BE49-F238E27FC236}">
                  <a16:creationId xmlns:a16="http://schemas.microsoft.com/office/drawing/2014/main" id="{EF218100-9A03-4DF2-AF80-30DD3D7F3392}"/>
                </a:ext>
              </a:extLst>
            </p:cNvPr>
            <p:cNvSpPr/>
            <p:nvPr/>
          </p:nvSpPr>
          <p:spPr>
            <a:xfrm>
              <a:off x="655321" y="4853423"/>
              <a:ext cx="2119638" cy="442564"/>
            </a:xfrm>
            <a:prstGeom prst="rect">
              <a:avLst/>
            </a:prstGeom>
            <a:grp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Servers</a:t>
              </a:r>
            </a:p>
          </p:txBody>
        </p:sp>
        <p:sp>
          <p:nvSpPr>
            <p:cNvPr id="71" name="Rectangle 70">
              <a:extLst>
                <a:ext uri="{FF2B5EF4-FFF2-40B4-BE49-F238E27FC236}">
                  <a16:creationId xmlns:a16="http://schemas.microsoft.com/office/drawing/2014/main" id="{8641526F-04F0-4DE4-8EEE-8D9702841044}"/>
                </a:ext>
              </a:extLst>
            </p:cNvPr>
            <p:cNvSpPr/>
            <p:nvPr/>
          </p:nvSpPr>
          <p:spPr>
            <a:xfrm>
              <a:off x="655321" y="4350836"/>
              <a:ext cx="2119638" cy="442564"/>
            </a:xfrm>
            <a:prstGeom prst="rect">
              <a:avLst/>
            </a:prstGeom>
            <a:grp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Virtualization</a:t>
              </a:r>
            </a:p>
          </p:txBody>
        </p:sp>
        <p:sp>
          <p:nvSpPr>
            <p:cNvPr id="72" name="Rectangle 71">
              <a:extLst>
                <a:ext uri="{FF2B5EF4-FFF2-40B4-BE49-F238E27FC236}">
                  <a16:creationId xmlns:a16="http://schemas.microsoft.com/office/drawing/2014/main" id="{B3E75032-4409-42C7-AE63-3871B615132A}"/>
                </a:ext>
              </a:extLst>
            </p:cNvPr>
            <p:cNvSpPr/>
            <p:nvPr/>
          </p:nvSpPr>
          <p:spPr>
            <a:xfrm>
              <a:off x="2851865" y="4350837"/>
              <a:ext cx="1760056" cy="1950325"/>
            </a:xfrm>
            <a:prstGeom prst="rect">
              <a:avLst/>
            </a:prstGeom>
            <a:grp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Infrastructure as a Service</a:t>
              </a:r>
            </a:p>
          </p:txBody>
        </p:sp>
      </p:grpSp>
      <p:sp>
        <p:nvSpPr>
          <p:cNvPr id="30" name="Rectangle 29">
            <a:extLst>
              <a:ext uri="{FF2B5EF4-FFF2-40B4-BE49-F238E27FC236}">
                <a16:creationId xmlns:a16="http://schemas.microsoft.com/office/drawing/2014/main" id="{5D680A1E-FB6F-41C5-BDA1-E79FB77D4A7D}"/>
              </a:ext>
            </a:extLst>
          </p:cNvPr>
          <p:cNvSpPr/>
          <p:nvPr/>
        </p:nvSpPr>
        <p:spPr>
          <a:xfrm>
            <a:off x="4438228" y="1268760"/>
            <a:ext cx="1759598" cy="4964555"/>
          </a:xfrm>
          <a:prstGeom prst="rect">
            <a:avLst/>
          </a:prstGeom>
          <a:solidFill>
            <a:srgbClr val="EEECE1">
              <a:lumMod val="90000"/>
            </a:srgbClr>
          </a:solidFill>
          <a:ln w="19050" cap="flat" cmpd="sng" algn="ctr">
            <a:solidFill>
              <a:srgbClr val="E5E6E8">
                <a:lumMod val="7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dirty="0">
                <a:ln>
                  <a:noFill/>
                </a:ln>
                <a:solidFill>
                  <a:sysClr val="windowText" lastClr="000000"/>
                </a:solidFill>
                <a:effectLst/>
                <a:uLnTx/>
                <a:uFillTx/>
                <a:latin typeface="Calibri"/>
                <a:ea typeface="+mn-ea"/>
                <a:cs typeface="+mn-cs"/>
              </a:rPr>
              <a:t>Customer Managed</a:t>
            </a:r>
          </a:p>
        </p:txBody>
      </p:sp>
      <p:grpSp>
        <p:nvGrpSpPr>
          <p:cNvPr id="31" name="Group 30">
            <a:extLst>
              <a:ext uri="{FF2B5EF4-FFF2-40B4-BE49-F238E27FC236}">
                <a16:creationId xmlns:a16="http://schemas.microsoft.com/office/drawing/2014/main" id="{FE6127ED-BE55-417F-B463-C322A7D912B0}"/>
              </a:ext>
            </a:extLst>
          </p:cNvPr>
          <p:cNvGrpSpPr/>
          <p:nvPr/>
        </p:nvGrpSpPr>
        <p:grpSpPr>
          <a:xfrm>
            <a:off x="6274711" y="1268762"/>
            <a:ext cx="1759598" cy="4964553"/>
            <a:chOff x="6525789" y="1335316"/>
            <a:chExt cx="1760056" cy="4965846"/>
          </a:xfrm>
        </p:grpSpPr>
        <p:sp>
          <p:nvSpPr>
            <p:cNvPr id="66" name="Rectangle 65">
              <a:extLst>
                <a:ext uri="{FF2B5EF4-FFF2-40B4-BE49-F238E27FC236}">
                  <a16:creationId xmlns:a16="http://schemas.microsoft.com/office/drawing/2014/main" id="{1649F002-509F-4BFA-882F-2489ABD48E6D}"/>
                </a:ext>
              </a:extLst>
            </p:cNvPr>
            <p:cNvSpPr/>
            <p:nvPr/>
          </p:nvSpPr>
          <p:spPr>
            <a:xfrm>
              <a:off x="6525789" y="4350837"/>
              <a:ext cx="1760056" cy="1950325"/>
            </a:xfrm>
            <a:prstGeom prst="rect">
              <a:avLst/>
            </a:prstGeom>
            <a:solidFill>
              <a:srgbClr val="99C274">
                <a:lumMod val="40000"/>
                <a:lumOff val="60000"/>
              </a:srgbClr>
            </a:solidFill>
            <a:ln w="1905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dirty="0">
                  <a:ln>
                    <a:noFill/>
                  </a:ln>
                  <a:solidFill>
                    <a:sysClr val="windowText" lastClr="000000"/>
                  </a:solidFill>
                  <a:effectLst/>
                  <a:uLnTx/>
                  <a:uFillTx/>
                  <a:latin typeface="Calibri"/>
                  <a:ea typeface="+mn-ea"/>
                  <a:cs typeface="+mn-cs"/>
                </a:rPr>
                <a:t>SAP/Partner Managed</a:t>
              </a:r>
            </a:p>
          </p:txBody>
        </p:sp>
        <p:sp>
          <p:nvSpPr>
            <p:cNvPr id="67" name="Rectangle 66">
              <a:extLst>
                <a:ext uri="{FF2B5EF4-FFF2-40B4-BE49-F238E27FC236}">
                  <a16:creationId xmlns:a16="http://schemas.microsoft.com/office/drawing/2014/main" id="{3E13ECDB-F3CC-44C4-B995-70B4DE5BA8E9}"/>
                </a:ext>
              </a:extLst>
            </p:cNvPr>
            <p:cNvSpPr/>
            <p:nvPr/>
          </p:nvSpPr>
          <p:spPr>
            <a:xfrm>
              <a:off x="6525789" y="1335316"/>
              <a:ext cx="1760056" cy="2955497"/>
            </a:xfrm>
            <a:prstGeom prst="rect">
              <a:avLst/>
            </a:prstGeom>
            <a:solidFill>
              <a:srgbClr val="EEECE1">
                <a:lumMod val="90000"/>
              </a:srgbClr>
            </a:solidFill>
            <a:ln w="1905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dirty="0">
                  <a:ln>
                    <a:noFill/>
                  </a:ln>
                  <a:solidFill>
                    <a:sysClr val="windowText" lastClr="000000"/>
                  </a:solidFill>
                  <a:effectLst/>
                  <a:uLnTx/>
                  <a:uFillTx/>
                  <a:latin typeface="Calibri"/>
                  <a:ea typeface="+mn-ea"/>
                  <a:cs typeface="+mn-cs"/>
                </a:rPr>
                <a:t>Customer Managed</a:t>
              </a:r>
            </a:p>
          </p:txBody>
        </p:sp>
      </p:grpSp>
      <p:grpSp>
        <p:nvGrpSpPr>
          <p:cNvPr id="32" name="Group 31">
            <a:extLst>
              <a:ext uri="{FF2B5EF4-FFF2-40B4-BE49-F238E27FC236}">
                <a16:creationId xmlns:a16="http://schemas.microsoft.com/office/drawing/2014/main" id="{57671C40-9F44-4A60-853F-B4D493C266AF}"/>
              </a:ext>
            </a:extLst>
          </p:cNvPr>
          <p:cNvGrpSpPr/>
          <p:nvPr/>
        </p:nvGrpSpPr>
        <p:grpSpPr>
          <a:xfrm>
            <a:off x="8111195" y="1268762"/>
            <a:ext cx="1759598" cy="4964553"/>
            <a:chOff x="8362751" y="1335316"/>
            <a:chExt cx="1760056" cy="4965846"/>
          </a:xfrm>
        </p:grpSpPr>
        <p:sp>
          <p:nvSpPr>
            <p:cNvPr id="64" name="Rectangle 63">
              <a:extLst>
                <a:ext uri="{FF2B5EF4-FFF2-40B4-BE49-F238E27FC236}">
                  <a16:creationId xmlns:a16="http://schemas.microsoft.com/office/drawing/2014/main" id="{A7AF8F4D-A9E6-4C64-9F23-5A2E7B0B886D}"/>
                </a:ext>
              </a:extLst>
            </p:cNvPr>
            <p:cNvSpPr/>
            <p:nvPr/>
          </p:nvSpPr>
          <p:spPr>
            <a:xfrm>
              <a:off x="8362751" y="2340489"/>
              <a:ext cx="1760056" cy="3960673"/>
            </a:xfrm>
            <a:prstGeom prst="rect">
              <a:avLst/>
            </a:prstGeom>
            <a:solidFill>
              <a:srgbClr val="99C274">
                <a:lumMod val="40000"/>
                <a:lumOff val="60000"/>
              </a:srgbClr>
            </a:solidFill>
            <a:ln w="1905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dirty="0">
                  <a:ln>
                    <a:noFill/>
                  </a:ln>
                  <a:solidFill>
                    <a:sysClr val="windowText" lastClr="000000"/>
                  </a:solidFill>
                  <a:effectLst/>
                  <a:uLnTx/>
                  <a:uFillTx/>
                  <a:latin typeface="Calibri"/>
                  <a:ea typeface="+mn-ea"/>
                  <a:cs typeface="+mn-cs"/>
                </a:rPr>
                <a:t>SAP/Partner Managed</a:t>
              </a:r>
            </a:p>
          </p:txBody>
        </p:sp>
        <p:sp>
          <p:nvSpPr>
            <p:cNvPr id="65" name="Rectangle 64">
              <a:extLst>
                <a:ext uri="{FF2B5EF4-FFF2-40B4-BE49-F238E27FC236}">
                  <a16:creationId xmlns:a16="http://schemas.microsoft.com/office/drawing/2014/main" id="{E15E49C7-9636-4855-84F0-153048BFCFD6}"/>
                </a:ext>
              </a:extLst>
            </p:cNvPr>
            <p:cNvSpPr/>
            <p:nvPr/>
          </p:nvSpPr>
          <p:spPr>
            <a:xfrm>
              <a:off x="8362751" y="1335316"/>
              <a:ext cx="1760056" cy="947087"/>
            </a:xfrm>
            <a:prstGeom prst="rect">
              <a:avLst/>
            </a:prstGeom>
            <a:solidFill>
              <a:srgbClr val="EEECE1">
                <a:lumMod val="90000"/>
              </a:srgbClr>
            </a:solidFill>
            <a:ln w="1905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dirty="0">
                  <a:ln>
                    <a:noFill/>
                  </a:ln>
                  <a:solidFill>
                    <a:sysClr val="windowText" lastClr="000000"/>
                  </a:solidFill>
                  <a:effectLst/>
                  <a:uLnTx/>
                  <a:uFillTx/>
                  <a:latin typeface="Calibri"/>
                  <a:ea typeface="+mn-ea"/>
                  <a:cs typeface="+mn-cs"/>
                </a:rPr>
                <a:t>Customer Managed</a:t>
              </a:r>
            </a:p>
          </p:txBody>
        </p:sp>
      </p:grpSp>
      <p:sp>
        <p:nvSpPr>
          <p:cNvPr id="63" name="Rectangle 62">
            <a:extLst>
              <a:ext uri="{FF2B5EF4-FFF2-40B4-BE49-F238E27FC236}">
                <a16:creationId xmlns:a16="http://schemas.microsoft.com/office/drawing/2014/main" id="{FDB832DD-E7C8-4804-A464-D5E644733A1D}"/>
              </a:ext>
            </a:extLst>
          </p:cNvPr>
          <p:cNvSpPr/>
          <p:nvPr/>
        </p:nvSpPr>
        <p:spPr>
          <a:xfrm>
            <a:off x="9947681" y="1268761"/>
            <a:ext cx="1759598" cy="4943840"/>
          </a:xfrm>
          <a:prstGeom prst="rect">
            <a:avLst/>
          </a:prstGeom>
          <a:solidFill>
            <a:srgbClr val="99C274">
              <a:lumMod val="40000"/>
              <a:lumOff val="60000"/>
            </a:srgbClr>
          </a:solidFill>
          <a:ln w="1905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dirty="0">
                <a:ln>
                  <a:noFill/>
                </a:ln>
                <a:solidFill>
                  <a:sysClr val="windowText" lastClr="000000"/>
                </a:solidFill>
                <a:effectLst/>
                <a:uLnTx/>
                <a:uFillTx/>
                <a:latin typeface="Calibri"/>
                <a:ea typeface="+mn-ea"/>
                <a:cs typeface="+mn-cs"/>
              </a:rPr>
              <a:t>SAP Managed</a:t>
            </a:r>
          </a:p>
        </p:txBody>
      </p:sp>
    </p:spTree>
    <p:extLst>
      <p:ext uri="{BB962C8B-B14F-4D97-AF65-F5344CB8AC3E}">
        <p14:creationId xmlns:p14="http://schemas.microsoft.com/office/powerpoint/2010/main" val="270572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28E-ADF8-1A5E-BA01-50C36E627B13}"/>
              </a:ext>
            </a:extLst>
          </p:cNvPr>
          <p:cNvSpPr>
            <a:spLocks noGrp="1"/>
          </p:cNvSpPr>
          <p:nvPr>
            <p:ph type="title"/>
          </p:nvPr>
        </p:nvSpPr>
        <p:spPr/>
        <p:txBody>
          <a:bodyPr/>
          <a:lstStyle/>
          <a:p>
            <a:r>
              <a:rPr lang="en-US" dirty="0"/>
              <a:t>What is SAP CLOUD FOUNDRY?</a:t>
            </a:r>
          </a:p>
        </p:txBody>
      </p:sp>
      <p:sp>
        <p:nvSpPr>
          <p:cNvPr id="33" name="Rectangle 32">
            <a:extLst>
              <a:ext uri="{FF2B5EF4-FFF2-40B4-BE49-F238E27FC236}">
                <a16:creationId xmlns:a16="http://schemas.microsoft.com/office/drawing/2014/main" id="{E6B094AE-59AA-87BD-BEFB-0A5FB2784095}"/>
              </a:ext>
            </a:extLst>
          </p:cNvPr>
          <p:cNvSpPr/>
          <p:nvPr/>
        </p:nvSpPr>
        <p:spPr>
          <a:xfrm>
            <a:off x="9644610" y="2340489"/>
            <a:ext cx="2133137" cy="3939954"/>
          </a:xfrm>
          <a:prstGeom prst="rect">
            <a:avLst/>
          </a:prstGeom>
          <a:solidFill>
            <a:srgbClr val="5B9B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Arial"/>
              <a:ea typeface="+mn-ea"/>
              <a:cs typeface="+mn-cs"/>
            </a:endParaRPr>
          </a:p>
        </p:txBody>
      </p:sp>
      <p:grpSp>
        <p:nvGrpSpPr>
          <p:cNvPr id="34" name="Group 33">
            <a:extLst>
              <a:ext uri="{FF2B5EF4-FFF2-40B4-BE49-F238E27FC236}">
                <a16:creationId xmlns:a16="http://schemas.microsoft.com/office/drawing/2014/main" id="{E537646C-A082-182A-F880-C5195FE9DBB5}"/>
              </a:ext>
            </a:extLst>
          </p:cNvPr>
          <p:cNvGrpSpPr/>
          <p:nvPr/>
        </p:nvGrpSpPr>
        <p:grpSpPr>
          <a:xfrm>
            <a:off x="3149848" y="1335315"/>
            <a:ext cx="2119638" cy="945151"/>
            <a:chOff x="3149848" y="1335315"/>
            <a:chExt cx="2119638" cy="945151"/>
          </a:xfrm>
        </p:grpSpPr>
        <p:sp>
          <p:nvSpPr>
            <p:cNvPr id="35" name="Rectangle 34">
              <a:extLst>
                <a:ext uri="{FF2B5EF4-FFF2-40B4-BE49-F238E27FC236}">
                  <a16:creationId xmlns:a16="http://schemas.microsoft.com/office/drawing/2014/main" id="{32BF10D4-A863-8CD7-52CE-DEB702EAE16C}"/>
                </a:ext>
              </a:extLst>
            </p:cNvPr>
            <p:cNvSpPr/>
            <p:nvPr/>
          </p:nvSpPr>
          <p:spPr>
            <a:xfrm>
              <a:off x="3149848"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36" name="Rectangle 35">
              <a:extLst>
                <a:ext uri="{FF2B5EF4-FFF2-40B4-BE49-F238E27FC236}">
                  <a16:creationId xmlns:a16="http://schemas.microsoft.com/office/drawing/2014/main" id="{F37A418E-4AF9-1B25-00D1-A09F8320D3D0}"/>
                </a:ext>
              </a:extLst>
            </p:cNvPr>
            <p:cNvSpPr/>
            <p:nvPr/>
          </p:nvSpPr>
          <p:spPr>
            <a:xfrm>
              <a:off x="3149848"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grpSp>
        <p:nvGrpSpPr>
          <p:cNvPr id="37" name="Group 36">
            <a:extLst>
              <a:ext uri="{FF2B5EF4-FFF2-40B4-BE49-F238E27FC236}">
                <a16:creationId xmlns:a16="http://schemas.microsoft.com/office/drawing/2014/main" id="{7DD4BD40-F09A-2B27-BB2F-5293BF8A5F56}"/>
              </a:ext>
            </a:extLst>
          </p:cNvPr>
          <p:cNvGrpSpPr/>
          <p:nvPr/>
        </p:nvGrpSpPr>
        <p:grpSpPr>
          <a:xfrm>
            <a:off x="3130923" y="2340489"/>
            <a:ext cx="3956600" cy="1950325"/>
            <a:chOff x="3130923" y="2340489"/>
            <a:chExt cx="3956600" cy="1950325"/>
          </a:xfrm>
        </p:grpSpPr>
        <p:sp>
          <p:nvSpPr>
            <p:cNvPr id="38" name="Rectangle 37">
              <a:extLst>
                <a:ext uri="{FF2B5EF4-FFF2-40B4-BE49-F238E27FC236}">
                  <a16:creationId xmlns:a16="http://schemas.microsoft.com/office/drawing/2014/main" id="{00478F05-73E5-E2C1-0C5A-2170799F290C}"/>
                </a:ext>
              </a:extLst>
            </p:cNvPr>
            <p:cNvSpPr/>
            <p:nvPr/>
          </p:nvSpPr>
          <p:spPr>
            <a:xfrm>
              <a:off x="3130923" y="3848250"/>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OS</a:t>
              </a:r>
            </a:p>
          </p:txBody>
        </p:sp>
        <p:sp>
          <p:nvSpPr>
            <p:cNvPr id="39" name="Rectangle 38">
              <a:extLst>
                <a:ext uri="{FF2B5EF4-FFF2-40B4-BE49-F238E27FC236}">
                  <a16:creationId xmlns:a16="http://schemas.microsoft.com/office/drawing/2014/main" id="{2CB7D19C-1AF1-4484-BEAA-0B65E3F9214D}"/>
                </a:ext>
              </a:extLst>
            </p:cNvPr>
            <p:cNvSpPr/>
            <p:nvPr/>
          </p:nvSpPr>
          <p:spPr>
            <a:xfrm>
              <a:off x="3130923" y="3345663"/>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Database</a:t>
              </a:r>
            </a:p>
          </p:txBody>
        </p:sp>
        <p:sp>
          <p:nvSpPr>
            <p:cNvPr id="40" name="Rectangle 39">
              <a:extLst>
                <a:ext uri="{FF2B5EF4-FFF2-40B4-BE49-F238E27FC236}">
                  <a16:creationId xmlns:a16="http://schemas.microsoft.com/office/drawing/2014/main" id="{C1289135-B1AD-A403-0E1C-09B4DCBEDDFA}"/>
                </a:ext>
              </a:extLst>
            </p:cNvPr>
            <p:cNvSpPr/>
            <p:nvPr/>
          </p:nvSpPr>
          <p:spPr>
            <a:xfrm>
              <a:off x="3130923" y="2843076"/>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Middleware</a:t>
              </a:r>
            </a:p>
          </p:txBody>
        </p:sp>
        <p:sp>
          <p:nvSpPr>
            <p:cNvPr id="41" name="Rectangle 40">
              <a:extLst>
                <a:ext uri="{FF2B5EF4-FFF2-40B4-BE49-F238E27FC236}">
                  <a16:creationId xmlns:a16="http://schemas.microsoft.com/office/drawing/2014/main" id="{5C44E56D-9DFC-A57F-3CCD-5CEB38C185A6}"/>
                </a:ext>
              </a:extLst>
            </p:cNvPr>
            <p:cNvSpPr/>
            <p:nvPr/>
          </p:nvSpPr>
          <p:spPr>
            <a:xfrm>
              <a:off x="3130923" y="2340489"/>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Runtime</a:t>
              </a:r>
            </a:p>
          </p:txBody>
        </p:sp>
        <p:sp>
          <p:nvSpPr>
            <p:cNvPr id="42" name="Rectangle 41">
              <a:extLst>
                <a:ext uri="{FF2B5EF4-FFF2-40B4-BE49-F238E27FC236}">
                  <a16:creationId xmlns:a16="http://schemas.microsoft.com/office/drawing/2014/main" id="{2B56A9C0-033D-F6E0-B94A-CEBAC949170E}"/>
                </a:ext>
              </a:extLst>
            </p:cNvPr>
            <p:cNvSpPr/>
            <p:nvPr/>
          </p:nvSpPr>
          <p:spPr>
            <a:xfrm>
              <a:off x="5327467" y="2340489"/>
              <a:ext cx="1760056" cy="1950325"/>
            </a:xfrm>
            <a:prstGeom prst="rect">
              <a:avLst/>
            </a:prstGeom>
            <a:solidFill>
              <a:srgbClr val="2AC6D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Platform as a Service</a:t>
              </a:r>
            </a:p>
          </p:txBody>
        </p:sp>
      </p:grpSp>
      <p:grpSp>
        <p:nvGrpSpPr>
          <p:cNvPr id="43" name="Group 42">
            <a:extLst>
              <a:ext uri="{FF2B5EF4-FFF2-40B4-BE49-F238E27FC236}">
                <a16:creationId xmlns:a16="http://schemas.microsoft.com/office/drawing/2014/main" id="{421E9EB2-B228-D5C5-CC52-5C1CFAF187A6}"/>
              </a:ext>
            </a:extLst>
          </p:cNvPr>
          <p:cNvGrpSpPr/>
          <p:nvPr/>
        </p:nvGrpSpPr>
        <p:grpSpPr>
          <a:xfrm>
            <a:off x="3130923" y="4350836"/>
            <a:ext cx="3956600" cy="1950327"/>
            <a:chOff x="3130923" y="4350836"/>
            <a:chExt cx="3956600" cy="1950327"/>
          </a:xfrm>
        </p:grpSpPr>
        <p:sp>
          <p:nvSpPr>
            <p:cNvPr id="44" name="Rectangle 43">
              <a:extLst>
                <a:ext uri="{FF2B5EF4-FFF2-40B4-BE49-F238E27FC236}">
                  <a16:creationId xmlns:a16="http://schemas.microsoft.com/office/drawing/2014/main" id="{687B13D4-A3D1-0A94-C4D0-04A0B19CE4BA}"/>
                </a:ext>
              </a:extLst>
            </p:cNvPr>
            <p:cNvSpPr/>
            <p:nvPr/>
          </p:nvSpPr>
          <p:spPr>
            <a:xfrm>
              <a:off x="3130923" y="5858599"/>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Networking</a:t>
              </a:r>
            </a:p>
          </p:txBody>
        </p:sp>
        <p:sp>
          <p:nvSpPr>
            <p:cNvPr id="45" name="Rectangle 44">
              <a:extLst>
                <a:ext uri="{FF2B5EF4-FFF2-40B4-BE49-F238E27FC236}">
                  <a16:creationId xmlns:a16="http://schemas.microsoft.com/office/drawing/2014/main" id="{5A2BA780-11CE-46A8-E31E-E2FC293D98C6}"/>
                </a:ext>
              </a:extLst>
            </p:cNvPr>
            <p:cNvSpPr/>
            <p:nvPr/>
          </p:nvSpPr>
          <p:spPr>
            <a:xfrm>
              <a:off x="3130923" y="5356010"/>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Storage</a:t>
              </a:r>
            </a:p>
          </p:txBody>
        </p:sp>
        <p:sp>
          <p:nvSpPr>
            <p:cNvPr id="46" name="Rectangle 45">
              <a:extLst>
                <a:ext uri="{FF2B5EF4-FFF2-40B4-BE49-F238E27FC236}">
                  <a16:creationId xmlns:a16="http://schemas.microsoft.com/office/drawing/2014/main" id="{78481F81-EE2A-3819-5230-008051A5E4F3}"/>
                </a:ext>
              </a:extLst>
            </p:cNvPr>
            <p:cNvSpPr/>
            <p:nvPr/>
          </p:nvSpPr>
          <p:spPr>
            <a:xfrm>
              <a:off x="3130923" y="4853423"/>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Servers</a:t>
              </a:r>
            </a:p>
          </p:txBody>
        </p:sp>
        <p:sp>
          <p:nvSpPr>
            <p:cNvPr id="47" name="Rectangle 46">
              <a:extLst>
                <a:ext uri="{FF2B5EF4-FFF2-40B4-BE49-F238E27FC236}">
                  <a16:creationId xmlns:a16="http://schemas.microsoft.com/office/drawing/2014/main" id="{3B987537-5644-CF5F-E110-CF15CA1DD896}"/>
                </a:ext>
              </a:extLst>
            </p:cNvPr>
            <p:cNvSpPr/>
            <p:nvPr/>
          </p:nvSpPr>
          <p:spPr>
            <a:xfrm>
              <a:off x="3130923" y="4350836"/>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Virtualization</a:t>
              </a:r>
            </a:p>
          </p:txBody>
        </p:sp>
        <p:sp>
          <p:nvSpPr>
            <p:cNvPr id="48" name="Rectangle 47">
              <a:extLst>
                <a:ext uri="{FF2B5EF4-FFF2-40B4-BE49-F238E27FC236}">
                  <a16:creationId xmlns:a16="http://schemas.microsoft.com/office/drawing/2014/main" id="{15BE8484-21DD-2A97-A405-0A53D291B5EA}"/>
                </a:ext>
              </a:extLst>
            </p:cNvPr>
            <p:cNvSpPr/>
            <p:nvPr/>
          </p:nvSpPr>
          <p:spPr>
            <a:xfrm>
              <a:off x="5327467" y="4350837"/>
              <a:ext cx="1760056" cy="1950325"/>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Infrastructure as a Service</a:t>
              </a:r>
            </a:p>
          </p:txBody>
        </p:sp>
      </p:grpSp>
      <p:sp>
        <p:nvSpPr>
          <p:cNvPr id="49" name="Left Brace 48">
            <a:extLst>
              <a:ext uri="{FF2B5EF4-FFF2-40B4-BE49-F238E27FC236}">
                <a16:creationId xmlns:a16="http://schemas.microsoft.com/office/drawing/2014/main" id="{003D97B0-4FA4-281F-78A9-FCD1A37B6BCA}"/>
              </a:ext>
            </a:extLst>
          </p:cNvPr>
          <p:cNvSpPr/>
          <p:nvPr/>
        </p:nvSpPr>
        <p:spPr>
          <a:xfrm>
            <a:off x="2547390" y="2355728"/>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TextBox 49">
            <a:extLst>
              <a:ext uri="{FF2B5EF4-FFF2-40B4-BE49-F238E27FC236}">
                <a16:creationId xmlns:a16="http://schemas.microsoft.com/office/drawing/2014/main" id="{2E96A648-DC76-C822-992B-46308C5F2BFF}"/>
              </a:ext>
            </a:extLst>
          </p:cNvPr>
          <p:cNvSpPr txBox="1"/>
          <p:nvPr/>
        </p:nvSpPr>
        <p:spPr>
          <a:xfrm>
            <a:off x="745689" y="2592226"/>
            <a:ext cx="1705648" cy="1477328"/>
          </a:xfrm>
          <a:prstGeom prst="rect">
            <a:avLst/>
          </a:prstGeom>
          <a:noFill/>
        </p:spPr>
        <p:txBody>
          <a:bodyPr wrap="square" rtlCol="0">
            <a:spAutoFit/>
          </a:bodyPr>
          <a:lstStyle/>
          <a:p>
            <a:pPr algn="r" defTabSz="914400"/>
            <a:r>
              <a:rPr lang="en-US" sz="1800" dirty="0">
                <a:solidFill>
                  <a:schemeClr val="bg1"/>
                </a:solidFill>
                <a:latin typeface="Arial"/>
              </a:rPr>
              <a:t>Managed by SAP implementing open source CF</a:t>
            </a:r>
          </a:p>
        </p:txBody>
      </p:sp>
      <p:sp>
        <p:nvSpPr>
          <p:cNvPr id="51" name="TextBox 50">
            <a:extLst>
              <a:ext uri="{FF2B5EF4-FFF2-40B4-BE49-F238E27FC236}">
                <a16:creationId xmlns:a16="http://schemas.microsoft.com/office/drawing/2014/main" id="{D2D44655-6A8A-E84A-7B34-C6C56B273E4D}"/>
              </a:ext>
            </a:extLst>
          </p:cNvPr>
          <p:cNvSpPr txBox="1"/>
          <p:nvPr/>
        </p:nvSpPr>
        <p:spPr>
          <a:xfrm>
            <a:off x="745689" y="4425232"/>
            <a:ext cx="1705648" cy="1754326"/>
          </a:xfrm>
          <a:prstGeom prst="rect">
            <a:avLst/>
          </a:prstGeom>
          <a:noFill/>
        </p:spPr>
        <p:txBody>
          <a:bodyPr wrap="square" rtlCol="0">
            <a:spAutoFit/>
          </a:bodyPr>
          <a:lstStyle/>
          <a:p>
            <a:pPr algn="r" defTabSz="914400"/>
            <a:r>
              <a:rPr lang="en-US" sz="1800" dirty="0">
                <a:solidFill>
                  <a:schemeClr val="bg1"/>
                </a:solidFill>
                <a:latin typeface="Arial"/>
              </a:rPr>
              <a:t>Managed by Infrastructure </a:t>
            </a:r>
          </a:p>
          <a:p>
            <a:pPr algn="r" defTabSz="914400"/>
            <a:r>
              <a:rPr lang="en-US" sz="1800" dirty="0">
                <a:solidFill>
                  <a:schemeClr val="bg1"/>
                </a:solidFill>
                <a:latin typeface="Arial"/>
              </a:rPr>
              <a:t>providers </a:t>
            </a:r>
          </a:p>
          <a:p>
            <a:pPr algn="r" defTabSz="914400"/>
            <a:r>
              <a:rPr lang="en-US" sz="1800" dirty="0">
                <a:solidFill>
                  <a:schemeClr val="bg1"/>
                </a:solidFill>
                <a:latin typeface="Arial"/>
                <a:hlinkClick r:id="rId3">
                  <a:extLst>
                    <a:ext uri="{A12FA001-AC4F-418D-AE19-62706E023703}">
                      <ahyp:hlinkClr xmlns:ahyp="http://schemas.microsoft.com/office/drawing/2018/hyperlinkcolor" val="tx"/>
                    </a:ext>
                  </a:extLst>
                </a:hlinkClick>
              </a:rPr>
              <a:t>Data Centers</a:t>
            </a:r>
            <a:endParaRPr lang="en-US" sz="1800" dirty="0">
              <a:solidFill>
                <a:schemeClr val="bg1"/>
              </a:solidFill>
              <a:latin typeface="Arial"/>
            </a:endParaRPr>
          </a:p>
          <a:p>
            <a:pPr algn="r" defTabSz="914400"/>
            <a:r>
              <a:rPr lang="en-US" sz="1800" dirty="0">
                <a:solidFill>
                  <a:schemeClr val="bg1"/>
                </a:solidFill>
                <a:latin typeface="Arial"/>
                <a:hlinkClick r:id="rId4">
                  <a:extLst>
                    <a:ext uri="{A12FA001-AC4F-418D-AE19-62706E023703}">
                      <ahyp:hlinkClr xmlns:ahyp="http://schemas.microsoft.com/office/drawing/2018/hyperlinkcolor" val="tx"/>
                    </a:ext>
                  </a:extLst>
                </a:hlinkClick>
              </a:rPr>
              <a:t>Service Portfolio</a:t>
            </a:r>
            <a:endParaRPr lang="en-US" sz="1800" dirty="0">
              <a:solidFill>
                <a:schemeClr val="bg1"/>
              </a:solidFill>
              <a:latin typeface="Arial"/>
            </a:endParaRPr>
          </a:p>
        </p:txBody>
      </p:sp>
      <p:pic>
        <p:nvPicPr>
          <p:cNvPr id="52" name="Picture 2" descr="Developer Icon of Flat style - Available in SVG, PNG, EPS, AI &amp; Icon fonts">
            <a:extLst>
              <a:ext uri="{FF2B5EF4-FFF2-40B4-BE49-F238E27FC236}">
                <a16:creationId xmlns:a16="http://schemas.microsoft.com/office/drawing/2014/main" id="{A9741456-153B-32C3-7926-89C550965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522" y="999257"/>
            <a:ext cx="1264591" cy="12645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SAP - Wikipedia">
            <a:extLst>
              <a:ext uri="{FF2B5EF4-FFF2-40B4-BE49-F238E27FC236}">
                <a16:creationId xmlns:a16="http://schemas.microsoft.com/office/drawing/2014/main" id="{E2660405-900B-79D5-EAC7-3362E3C213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2572" y="267784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trongLoop - Deploying LoopBack mBaaS on Cloud Foundry">
            <a:extLst>
              <a:ext uri="{FF2B5EF4-FFF2-40B4-BE49-F238E27FC236}">
                <a16:creationId xmlns:a16="http://schemas.microsoft.com/office/drawing/2014/main" id="{73BE555E-126A-B302-B13C-D94F12CFEB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12572" y="356540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2018-11-07 Cloud Providers Comparison for IoT Applications: Amazon vs.  Microsoft vs. Google | ThingForward">
            <a:extLst>
              <a:ext uri="{FF2B5EF4-FFF2-40B4-BE49-F238E27FC236}">
                <a16:creationId xmlns:a16="http://schemas.microsoft.com/office/drawing/2014/main" id="{0C090968-5AC9-055E-A0F5-3DACDF5933F9}"/>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rgbClr val="44546A">
                <a:tint val="45000"/>
                <a:satMod val="400000"/>
              </a:srgbClr>
            </a:duotone>
            <a:extLst>
              <a:ext uri="{28A0092B-C50C-407E-A947-70E740481C1C}">
                <a14:useLocalDpi xmlns:a14="http://schemas.microsoft.com/office/drawing/2010/main" val="0"/>
              </a:ext>
            </a:extLst>
          </a:blip>
          <a:srcRect/>
          <a:stretch>
            <a:fillRect/>
          </a:stretch>
        </p:blipFill>
        <p:spPr bwMode="auto">
          <a:xfrm>
            <a:off x="9771104" y="494159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56" name="Arrow: Right 55">
            <a:extLst>
              <a:ext uri="{FF2B5EF4-FFF2-40B4-BE49-F238E27FC236}">
                <a16:creationId xmlns:a16="http://schemas.microsoft.com/office/drawing/2014/main" id="{7E44EB92-609D-DB97-6EE3-3CF384B5E3E8}"/>
              </a:ext>
            </a:extLst>
          </p:cNvPr>
          <p:cNvSpPr/>
          <p:nvPr/>
        </p:nvSpPr>
        <p:spPr>
          <a:xfrm>
            <a:off x="8786818" y="1598885"/>
            <a:ext cx="766618" cy="418011"/>
          </a:xfrm>
          <a:prstGeom prst="rightArrow">
            <a:avLst/>
          </a:prstGeom>
          <a:solidFill>
            <a:srgbClr val="1F4E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57" name="TextBox 56">
            <a:extLst>
              <a:ext uri="{FF2B5EF4-FFF2-40B4-BE49-F238E27FC236}">
                <a16:creationId xmlns:a16="http://schemas.microsoft.com/office/drawing/2014/main" id="{783470A4-A009-C34E-EF48-49FCF825509C}"/>
              </a:ext>
            </a:extLst>
          </p:cNvPr>
          <p:cNvSpPr txBox="1"/>
          <p:nvPr/>
        </p:nvSpPr>
        <p:spPr>
          <a:xfrm>
            <a:off x="7424715" y="3174471"/>
            <a:ext cx="1950720" cy="2585323"/>
          </a:xfrm>
          <a:prstGeom prst="rect">
            <a:avLst/>
          </a:prstGeom>
          <a:noFill/>
        </p:spPr>
        <p:txBody>
          <a:bodyPr wrap="square" rtlCol="0">
            <a:spAutoFit/>
          </a:bodyPr>
          <a:lstStyle/>
          <a:p>
            <a:pPr defTabSz="914400"/>
            <a:r>
              <a:rPr lang="en-US" sz="1800" dirty="0">
                <a:solidFill>
                  <a:schemeClr val="bg1"/>
                </a:solidFill>
                <a:latin typeface="Arial"/>
              </a:rPr>
              <a:t>Fully ready landscape with reusable services</a:t>
            </a:r>
          </a:p>
          <a:p>
            <a:pPr defTabSz="914400"/>
            <a:endParaRPr lang="en-US" sz="1800" dirty="0">
              <a:solidFill>
                <a:schemeClr val="bg1"/>
              </a:solidFill>
              <a:latin typeface="Arial"/>
            </a:endParaRPr>
          </a:p>
          <a:p>
            <a:pPr marL="285750" indent="-285750" defTabSz="914400">
              <a:buFont typeface="Arial" panose="020B0604020202020204" pitchFamily="34" charset="0"/>
              <a:buChar char="•"/>
            </a:pPr>
            <a:r>
              <a:rPr lang="en-US" sz="1800" dirty="0">
                <a:solidFill>
                  <a:schemeClr val="bg1"/>
                </a:solidFill>
                <a:latin typeface="Arial"/>
              </a:rPr>
              <a:t>Scalability</a:t>
            </a:r>
          </a:p>
          <a:p>
            <a:pPr marL="285750" indent="-285750" defTabSz="914400">
              <a:buFont typeface="Arial" panose="020B0604020202020204" pitchFamily="34" charset="0"/>
              <a:buChar char="•"/>
            </a:pPr>
            <a:r>
              <a:rPr lang="en-US" sz="1800" dirty="0">
                <a:solidFill>
                  <a:schemeClr val="bg1"/>
                </a:solidFill>
                <a:latin typeface="Arial"/>
              </a:rPr>
              <a:t>Elasticity</a:t>
            </a:r>
          </a:p>
          <a:p>
            <a:pPr marL="285750" indent="-285750" defTabSz="914400">
              <a:buFont typeface="Arial" panose="020B0604020202020204" pitchFamily="34" charset="0"/>
              <a:buChar char="•"/>
            </a:pPr>
            <a:r>
              <a:rPr lang="en-US" sz="1800" dirty="0">
                <a:solidFill>
                  <a:schemeClr val="bg1"/>
                </a:solidFill>
                <a:latin typeface="Arial"/>
              </a:rPr>
              <a:t>Low TCO</a:t>
            </a:r>
          </a:p>
          <a:p>
            <a:pPr marL="285750" indent="-285750" defTabSz="914400">
              <a:buFont typeface="Arial" panose="020B0604020202020204" pitchFamily="34" charset="0"/>
              <a:buChar char="•"/>
            </a:pPr>
            <a:endParaRPr lang="en-US" sz="1800" dirty="0">
              <a:solidFill>
                <a:schemeClr val="bg1"/>
              </a:solidFill>
              <a:latin typeface="Arial"/>
            </a:endParaRPr>
          </a:p>
        </p:txBody>
      </p:sp>
      <p:sp>
        <p:nvSpPr>
          <p:cNvPr id="58" name="Left Brace 57">
            <a:extLst>
              <a:ext uri="{FF2B5EF4-FFF2-40B4-BE49-F238E27FC236}">
                <a16:creationId xmlns:a16="http://schemas.microsoft.com/office/drawing/2014/main" id="{0136421B-7F3F-A68B-5807-5D0B27B3D5BD}"/>
              </a:ext>
            </a:extLst>
          </p:cNvPr>
          <p:cNvSpPr/>
          <p:nvPr/>
        </p:nvSpPr>
        <p:spPr>
          <a:xfrm>
            <a:off x="2547390" y="4327233"/>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9" name="Left Brace 58">
            <a:extLst>
              <a:ext uri="{FF2B5EF4-FFF2-40B4-BE49-F238E27FC236}">
                <a16:creationId xmlns:a16="http://schemas.microsoft.com/office/drawing/2014/main" id="{896784D9-FEAB-2375-2E08-F631E8F59933}"/>
              </a:ext>
            </a:extLst>
          </p:cNvPr>
          <p:cNvSpPr/>
          <p:nvPr/>
        </p:nvSpPr>
        <p:spPr>
          <a:xfrm>
            <a:off x="9087398" y="2328538"/>
            <a:ext cx="492165" cy="3949020"/>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238C5DB5-6AD2-83EB-7E0B-BA8090473AB8}"/>
              </a:ext>
            </a:extLst>
          </p:cNvPr>
          <p:cNvGrpSpPr/>
          <p:nvPr/>
        </p:nvGrpSpPr>
        <p:grpSpPr>
          <a:xfrm>
            <a:off x="9658109" y="1335315"/>
            <a:ext cx="2119638" cy="945151"/>
            <a:chOff x="9658109" y="1335315"/>
            <a:chExt cx="2119638" cy="945151"/>
          </a:xfrm>
        </p:grpSpPr>
        <p:sp>
          <p:nvSpPr>
            <p:cNvPr id="61" name="Rectangle 60">
              <a:extLst>
                <a:ext uri="{FF2B5EF4-FFF2-40B4-BE49-F238E27FC236}">
                  <a16:creationId xmlns:a16="http://schemas.microsoft.com/office/drawing/2014/main" id="{40264B71-284C-7E0D-67C2-DD757BAEF7F7}"/>
                </a:ext>
              </a:extLst>
            </p:cNvPr>
            <p:cNvSpPr/>
            <p:nvPr/>
          </p:nvSpPr>
          <p:spPr>
            <a:xfrm>
              <a:off x="9658109"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62" name="Rectangle 61">
              <a:extLst>
                <a:ext uri="{FF2B5EF4-FFF2-40B4-BE49-F238E27FC236}">
                  <a16:creationId xmlns:a16="http://schemas.microsoft.com/office/drawing/2014/main" id="{7FC4320E-4F58-ABC4-DF70-6A0795D325D5}"/>
                </a:ext>
              </a:extLst>
            </p:cNvPr>
            <p:cNvSpPr/>
            <p:nvPr/>
          </p:nvSpPr>
          <p:spPr>
            <a:xfrm>
              <a:off x="9658109"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spTree>
    <p:extLst>
      <p:ext uri="{BB962C8B-B14F-4D97-AF65-F5344CB8AC3E}">
        <p14:creationId xmlns:p14="http://schemas.microsoft.com/office/powerpoint/2010/main" val="3429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500"/>
                                        <p:tgtEl>
                                          <p:spTgt spid="58"/>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anim calcmode="lin" valueType="num">
                                      <p:cBhvr>
                                        <p:cTn id="25" dur="1000" fill="hold"/>
                                        <p:tgtEl>
                                          <p:spTgt spid="49"/>
                                        </p:tgtEl>
                                        <p:attrNameLst>
                                          <p:attrName>ppt_x</p:attrName>
                                        </p:attrNameLst>
                                      </p:cBhvr>
                                      <p:tavLst>
                                        <p:tav tm="0">
                                          <p:val>
                                            <p:strVal val="#ppt_x"/>
                                          </p:val>
                                        </p:tav>
                                        <p:tav tm="100000">
                                          <p:val>
                                            <p:strVal val="#ppt_x"/>
                                          </p:val>
                                        </p:tav>
                                      </p:tavLst>
                                    </p:anim>
                                    <p:anim calcmode="lin" valueType="num">
                                      <p:cBhvr>
                                        <p:cTn id="26" dur="1000" fill="hold"/>
                                        <p:tgtEl>
                                          <p:spTgt spid="4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anim calcmode="lin" valueType="num">
                                      <p:cBhvr>
                                        <p:cTn id="30" dur="1000" fill="hold"/>
                                        <p:tgtEl>
                                          <p:spTgt spid="50"/>
                                        </p:tgtEl>
                                        <p:attrNameLst>
                                          <p:attrName>ppt_x</p:attrName>
                                        </p:attrNameLst>
                                      </p:cBhvr>
                                      <p:tavLst>
                                        <p:tav tm="0">
                                          <p:val>
                                            <p:strVal val="#ppt_x"/>
                                          </p:val>
                                        </p:tav>
                                        <p:tav tm="100000">
                                          <p:val>
                                            <p:strVal val="#ppt_x"/>
                                          </p:val>
                                        </p:tav>
                                      </p:tavLst>
                                    </p:anim>
                                    <p:anim calcmode="lin" valueType="num">
                                      <p:cBhvr>
                                        <p:cTn id="3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ppt_x"/>
                                          </p:val>
                                        </p:tav>
                                        <p:tav tm="100000">
                                          <p:val>
                                            <p:strVal val="#ppt_x"/>
                                          </p:val>
                                        </p:tav>
                                      </p:tavLst>
                                    </p:anim>
                                    <p:anim calcmode="lin" valueType="num">
                                      <p:cBhvr additive="base">
                                        <p:cTn id="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additive="base">
                                        <p:cTn id="46" dur="500" fill="hold"/>
                                        <p:tgtEl>
                                          <p:spTgt spid="55"/>
                                        </p:tgtEl>
                                        <p:attrNameLst>
                                          <p:attrName>ppt_x</p:attrName>
                                        </p:attrNameLst>
                                      </p:cBhvr>
                                      <p:tavLst>
                                        <p:tav tm="0">
                                          <p:val>
                                            <p:strVal val="#ppt_x"/>
                                          </p:val>
                                        </p:tav>
                                        <p:tav tm="100000">
                                          <p:val>
                                            <p:strVal val="#ppt_x"/>
                                          </p:val>
                                        </p:tav>
                                      </p:tavLst>
                                    </p:anim>
                                    <p:anim calcmode="lin" valueType="num">
                                      <p:cBhvr additive="base">
                                        <p:cTn id="47" dur="500" fill="hold"/>
                                        <p:tgtEl>
                                          <p:spTgt spid="55"/>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additive="base">
                                        <p:cTn id="58" dur="500" fill="hold"/>
                                        <p:tgtEl>
                                          <p:spTgt spid="59"/>
                                        </p:tgtEl>
                                        <p:attrNameLst>
                                          <p:attrName>ppt_x</p:attrName>
                                        </p:attrNameLst>
                                      </p:cBhvr>
                                      <p:tavLst>
                                        <p:tav tm="0">
                                          <p:val>
                                            <p:strVal val="#ppt_x"/>
                                          </p:val>
                                        </p:tav>
                                        <p:tav tm="100000">
                                          <p:val>
                                            <p:strVal val="#ppt_x"/>
                                          </p:val>
                                        </p:tav>
                                      </p:tavLst>
                                    </p:anim>
                                    <p:anim calcmode="lin" valueType="num">
                                      <p:cBhvr additive="base">
                                        <p:cTn id="59" dur="500" fill="hold"/>
                                        <p:tgtEl>
                                          <p:spTgt spid="59"/>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ppt_x"/>
                                          </p:val>
                                        </p:tav>
                                        <p:tav tm="100000">
                                          <p:val>
                                            <p:strVal val="#ppt_x"/>
                                          </p:val>
                                        </p:tav>
                                      </p:tavLst>
                                    </p:anim>
                                    <p:anim calcmode="lin" valueType="num">
                                      <p:cBhvr additive="base">
                                        <p:cTn id="6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60"/>
                                        </p:tgtEl>
                                        <p:attrNameLst>
                                          <p:attrName>style.visibility</p:attrName>
                                        </p:attrNameLst>
                                      </p:cBhvr>
                                      <p:to>
                                        <p:strVal val="visible"/>
                                      </p:to>
                                    </p:set>
                                    <p:anim calcmode="lin" valueType="num">
                                      <p:cBhvr additive="base">
                                        <p:cTn id="68" dur="500" fill="hold"/>
                                        <p:tgtEl>
                                          <p:spTgt spid="60"/>
                                        </p:tgtEl>
                                        <p:attrNameLst>
                                          <p:attrName>ppt_x</p:attrName>
                                        </p:attrNameLst>
                                      </p:cBhvr>
                                      <p:tavLst>
                                        <p:tav tm="0">
                                          <p:val>
                                            <p:strVal val="#ppt_x"/>
                                          </p:val>
                                        </p:tav>
                                        <p:tav tm="100000">
                                          <p:val>
                                            <p:strVal val="#ppt_x"/>
                                          </p:val>
                                        </p:tav>
                                      </p:tavLst>
                                    </p:anim>
                                    <p:anim calcmode="lin" valueType="num">
                                      <p:cBhvr additive="base">
                                        <p:cTn id="69" dur="500" fill="hold"/>
                                        <p:tgtEl>
                                          <p:spTgt spid="60"/>
                                        </p:tgtEl>
                                        <p:attrNameLst>
                                          <p:attrName>ppt_y</p:attrName>
                                        </p:attrNameLst>
                                      </p:cBhvr>
                                      <p:tavLst>
                                        <p:tav tm="0">
                                          <p:val>
                                            <p:strVal val="1+#ppt_h/2"/>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1000"/>
                                        <p:tgtEl>
                                          <p:spTgt spid="56"/>
                                        </p:tgtEl>
                                      </p:cBhvr>
                                    </p:animEffect>
                                    <p:anim calcmode="lin" valueType="num">
                                      <p:cBhvr>
                                        <p:cTn id="73" dur="1000" fill="hold"/>
                                        <p:tgtEl>
                                          <p:spTgt spid="56"/>
                                        </p:tgtEl>
                                        <p:attrNameLst>
                                          <p:attrName>ppt_x</p:attrName>
                                        </p:attrNameLst>
                                      </p:cBhvr>
                                      <p:tavLst>
                                        <p:tav tm="0">
                                          <p:val>
                                            <p:strVal val="#ppt_x"/>
                                          </p:val>
                                        </p:tav>
                                        <p:tav tm="100000">
                                          <p:val>
                                            <p:strVal val="#ppt_x"/>
                                          </p:val>
                                        </p:tav>
                                      </p:tavLst>
                                    </p:anim>
                                    <p:anim calcmode="lin" valueType="num">
                                      <p:cBhvr>
                                        <p:cTn id="74" dur="1000" fill="hold"/>
                                        <p:tgtEl>
                                          <p:spTgt spid="5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1000"/>
                                        <p:tgtEl>
                                          <p:spTgt spid="52"/>
                                        </p:tgtEl>
                                      </p:cBhvr>
                                    </p:animEffect>
                                    <p:anim calcmode="lin" valueType="num">
                                      <p:cBhvr>
                                        <p:cTn id="78" dur="1000" fill="hold"/>
                                        <p:tgtEl>
                                          <p:spTgt spid="52"/>
                                        </p:tgtEl>
                                        <p:attrNameLst>
                                          <p:attrName>ppt_x</p:attrName>
                                        </p:attrNameLst>
                                      </p:cBhvr>
                                      <p:tavLst>
                                        <p:tav tm="0">
                                          <p:val>
                                            <p:strVal val="#ppt_x"/>
                                          </p:val>
                                        </p:tav>
                                        <p:tav tm="100000">
                                          <p:val>
                                            <p:strVal val="#ppt_x"/>
                                          </p:val>
                                        </p:tav>
                                      </p:tavLst>
                                    </p:anim>
                                    <p:anim calcmode="lin" valueType="num">
                                      <p:cBhvr>
                                        <p:cTn id="7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9" grpId="0" animBg="1"/>
      <p:bldP spid="50" grpId="0"/>
      <p:bldP spid="51" grpId="0"/>
      <p:bldP spid="56" grpId="0" animBg="1"/>
      <p:bldP spid="57" grpId="0"/>
      <p:bldP spid="58" grpId="0" animBg="1"/>
      <p:bldP spid="5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SAP Cloud Foundry Architecture</a:t>
            </a:r>
          </a:p>
        </p:txBody>
      </p:sp>
      <p:grpSp>
        <p:nvGrpSpPr>
          <p:cNvPr id="16" name="Group 15">
            <a:extLst>
              <a:ext uri="{FF2B5EF4-FFF2-40B4-BE49-F238E27FC236}">
                <a16:creationId xmlns:a16="http://schemas.microsoft.com/office/drawing/2014/main" id="{CD12BED6-27AB-45AF-93DC-F22C6F929F00}"/>
              </a:ext>
            </a:extLst>
          </p:cNvPr>
          <p:cNvGrpSpPr/>
          <p:nvPr/>
        </p:nvGrpSpPr>
        <p:grpSpPr>
          <a:xfrm>
            <a:off x="189756" y="784925"/>
            <a:ext cx="11881320" cy="5999231"/>
            <a:chOff x="419987" y="1098452"/>
            <a:chExt cx="11133785" cy="4953429"/>
          </a:xfrm>
        </p:grpSpPr>
        <p:pic>
          <p:nvPicPr>
            <p:cNvPr id="17" name="Picture 16">
              <a:extLst>
                <a:ext uri="{FF2B5EF4-FFF2-40B4-BE49-F238E27FC236}">
                  <a16:creationId xmlns:a16="http://schemas.microsoft.com/office/drawing/2014/main" id="{A0258555-E30B-4C1D-A241-731E11261A70}"/>
                </a:ext>
              </a:extLst>
            </p:cNvPr>
            <p:cNvPicPr>
              <a:picLocks noChangeAspect="1"/>
            </p:cNvPicPr>
            <p:nvPr/>
          </p:nvPicPr>
          <p:blipFill>
            <a:blip r:embed="rId2"/>
            <a:stretch>
              <a:fillRect/>
            </a:stretch>
          </p:blipFill>
          <p:spPr>
            <a:xfrm>
              <a:off x="419987" y="1098452"/>
              <a:ext cx="11133785" cy="4953429"/>
            </a:xfrm>
            <a:prstGeom prst="rect">
              <a:avLst/>
            </a:prstGeom>
          </p:spPr>
        </p:pic>
        <p:sp>
          <p:nvSpPr>
            <p:cNvPr id="18" name="Rectangle 17">
              <a:extLst>
                <a:ext uri="{FF2B5EF4-FFF2-40B4-BE49-F238E27FC236}">
                  <a16:creationId xmlns:a16="http://schemas.microsoft.com/office/drawing/2014/main" id="{683D31B9-638B-4EEC-B7E2-5DC75AEF50A8}"/>
                </a:ext>
              </a:extLst>
            </p:cNvPr>
            <p:cNvSpPr/>
            <p:nvPr/>
          </p:nvSpPr>
          <p:spPr>
            <a:xfrm>
              <a:off x="2927929" y="1523324"/>
              <a:ext cx="1967346" cy="387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400" b="1" dirty="0">
                  <a:solidFill>
                    <a:schemeClr val="tx1"/>
                  </a:solidFill>
                </a:rPr>
                <a:t>SAP Business Application Studio</a:t>
              </a:r>
            </a:p>
          </p:txBody>
        </p:sp>
      </p:grpSp>
    </p:spTree>
    <p:extLst>
      <p:ext uri="{BB962C8B-B14F-4D97-AF65-F5344CB8AC3E}">
        <p14:creationId xmlns:p14="http://schemas.microsoft.com/office/powerpoint/2010/main" val="373951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8690</TotalTime>
  <Words>2783</Words>
  <Application>Microsoft Office PowerPoint</Application>
  <PresentationFormat>Custom</PresentationFormat>
  <Paragraphs>334</Paragraphs>
  <Slides>42</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72</vt:lpstr>
      <vt:lpstr>72-Regular</vt:lpstr>
      <vt:lpstr>Amasis MT Pro Black</vt:lpstr>
      <vt:lpstr>Arial</vt:lpstr>
      <vt:lpstr>Arial Black</vt:lpstr>
      <vt:lpstr>Arial-ItalicMT</vt:lpstr>
      <vt:lpstr>BentonSansRegular</vt:lpstr>
      <vt:lpstr>Calibri</vt:lpstr>
      <vt:lpstr>Cooper Black</vt:lpstr>
      <vt:lpstr>Segoe UI</vt:lpstr>
      <vt:lpstr>Segoe UI Light</vt:lpstr>
      <vt:lpstr>Office Theme</vt:lpstr>
      <vt:lpstr>SAP BTP Extension Suite Training</vt:lpstr>
      <vt:lpstr>PowerPoint Presentation</vt:lpstr>
      <vt:lpstr>PowerPoint Presentation</vt:lpstr>
      <vt:lpstr>Agenda – Day 1</vt:lpstr>
      <vt:lpstr>Agenda – Day 1</vt:lpstr>
      <vt:lpstr>On-premise v/s Cloud Systems</vt:lpstr>
      <vt:lpstr>Types of offerings in Cloud</vt:lpstr>
      <vt:lpstr>What is SAP CLOUD FOUNDRY?</vt:lpstr>
      <vt:lpstr>SAP Cloud Foundry Architecture</vt:lpstr>
      <vt:lpstr>Why Cloud Foundry?</vt:lpstr>
      <vt:lpstr>Self healing</vt:lpstr>
      <vt:lpstr>12F – App Support</vt:lpstr>
      <vt:lpstr>SAP BTP Architecture</vt:lpstr>
      <vt:lpstr>PowerPoint Presentation</vt:lpstr>
      <vt:lpstr>Org Structure BTP CF</vt:lpstr>
      <vt:lpstr>Setting up SAP BTP Account</vt:lpstr>
      <vt:lpstr>BTP Account Structure</vt:lpstr>
      <vt:lpstr>Environments, Subs, and services</vt:lpstr>
      <vt:lpstr>Backing Services in BTP</vt:lpstr>
      <vt:lpstr>Service instance</vt:lpstr>
      <vt:lpstr>Service Catalog &amp; Entitlements</vt:lpstr>
      <vt:lpstr>Quota Plans</vt:lpstr>
      <vt:lpstr>BTP Use Cases – Build New Applications</vt:lpstr>
      <vt:lpstr>BTP Use Cases – Extend Existing Applications</vt:lpstr>
      <vt:lpstr>BTP Use Cases – Use intelligent Technologies</vt:lpstr>
      <vt:lpstr>BTP Use Cases – SAP Owned Solutions</vt:lpstr>
      <vt:lpstr>Cloud Foundry Environment</vt:lpstr>
      <vt:lpstr>Tools to Setup</vt:lpstr>
      <vt:lpstr>Create First Hello World App and Deploy</vt:lpstr>
      <vt:lpstr>Under the hood</vt:lpstr>
      <vt:lpstr>Micro Service Architecture</vt:lpstr>
      <vt:lpstr>Advantage of Microservices</vt:lpstr>
      <vt:lpstr>Monolithic VS Microservice (Ex: Uber)</vt:lpstr>
      <vt:lpstr>What is Node JS?</vt:lpstr>
      <vt:lpstr>NPM – Node Package manager</vt:lpstr>
      <vt:lpstr>What is JavaScript?</vt:lpstr>
      <vt:lpstr>Variables in JS</vt:lpstr>
      <vt:lpstr>Asynchronous Non Blocking IO</vt:lpstr>
      <vt:lpstr>Hands on: Node JS</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cvedi_soyuztechnologies.com#EXT#@SoyuzTechnologies.onmicrosoft.com</cp:lastModifiedBy>
  <cp:revision>157</cp:revision>
  <dcterms:created xsi:type="dcterms:W3CDTF">2013-09-12T13:05:01Z</dcterms:created>
  <dcterms:modified xsi:type="dcterms:W3CDTF">2023-12-11T10:31:59Z</dcterms:modified>
</cp:coreProperties>
</file>